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aleway"/>
      <p:regular r:id="rId32"/>
      <p:bold r:id="rId33"/>
      <p:italic r:id="rId34"/>
      <p:boldItalic r:id="rId35"/>
    </p:embeddedFont>
    <p:embeddedFont>
      <p:font typeface="Roboto"/>
      <p:regular r:id="rId36"/>
      <p:bold r:id="rId37"/>
      <p:italic r:id="rId38"/>
      <p:boldItalic r:id="rId39"/>
    </p:embeddedFont>
    <p:embeddedFont>
      <p:font typeface="Inter"/>
      <p:regular r:id="rId40"/>
      <p:bold r:id="rId41"/>
      <p:italic r:id="rId42"/>
      <p:boldItalic r:id="rId43"/>
    </p:embeddedFont>
    <p:embeddedFont>
      <p:font typeface="JetBrains Mono"/>
      <p:regular r:id="rId44"/>
      <p:bold r:id="rId45"/>
      <p:italic r:id="rId46"/>
      <p:boldItalic r:id="rId47"/>
    </p:embeddedFont>
    <p:embeddedFont>
      <p:font typeface="Open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regular.fntdata"/><Relationship Id="rId42" Type="http://schemas.openxmlformats.org/officeDocument/2006/relationships/font" Target="fonts/Inter-italic.fntdata"/><Relationship Id="rId41" Type="http://schemas.openxmlformats.org/officeDocument/2006/relationships/font" Target="fonts/Inter-bold.fntdata"/><Relationship Id="rId44" Type="http://schemas.openxmlformats.org/officeDocument/2006/relationships/font" Target="fonts/JetBrainsMono-regular.fntdata"/><Relationship Id="rId43" Type="http://schemas.openxmlformats.org/officeDocument/2006/relationships/font" Target="fonts/Inter-boldItalic.fntdata"/><Relationship Id="rId46" Type="http://schemas.openxmlformats.org/officeDocument/2006/relationships/font" Target="fonts/JetBrainsMono-italic.fntdata"/><Relationship Id="rId45" Type="http://schemas.openxmlformats.org/officeDocument/2006/relationships/font" Target="fonts/JetBrainsMon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OpenSans-regular.fntdata"/><Relationship Id="rId47" Type="http://schemas.openxmlformats.org/officeDocument/2006/relationships/font" Target="fonts/JetBrainsMono-boldItalic.fntdata"/><Relationship Id="rId49"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Raleway-bold.fntdata"/><Relationship Id="rId32" Type="http://schemas.openxmlformats.org/officeDocument/2006/relationships/font" Target="fonts/Raleway-regular.fntdata"/><Relationship Id="rId35" Type="http://schemas.openxmlformats.org/officeDocument/2006/relationships/font" Target="fonts/Raleway-boldItalic.fntdata"/><Relationship Id="rId34" Type="http://schemas.openxmlformats.org/officeDocument/2006/relationships/font" Target="fonts/Raleway-italic.fntdata"/><Relationship Id="rId37" Type="http://schemas.openxmlformats.org/officeDocument/2006/relationships/font" Target="fonts/Roboto-bold.fntdata"/><Relationship Id="rId36" Type="http://schemas.openxmlformats.org/officeDocument/2006/relationships/font" Target="fonts/Roboto-regular.fntdata"/><Relationship Id="rId39" Type="http://schemas.openxmlformats.org/officeDocument/2006/relationships/font" Target="fonts/Roboto-boldItalic.fntdata"/><Relationship Id="rId38" Type="http://schemas.openxmlformats.org/officeDocument/2006/relationships/font" Target="fonts/Roboto-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OpenSans-boldItalic.fntdata"/><Relationship Id="rId5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basic-syntax.html#conditional-expressions" TargetMode="External"/><Relationship Id="rId3" Type="http://schemas.openxmlformats.org/officeDocument/2006/relationships/hyperlink" Target="https://kotlinlang.org/docs/control-flow.html#if-expression"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control-flow.html#when-expression"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control-flow.html#when-expression"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Pure_function"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basic-syntax.html#for-loop" TargetMode="External"/><Relationship Id="rId3" Type="http://schemas.openxmlformats.org/officeDocument/2006/relationships/hyperlink" Target="https://kotlinlang.org/docs/control-flow.html#for-loops" TargetMode="External"/><Relationship Id="rId4" Type="http://schemas.openxmlformats.org/officeDocument/2006/relationships/hyperlink" Target="https://kotlinlang.org/docs/destructuring-declarations.html#destructuring-declarations"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basic-syntax.html#while-loop" TargetMode="External"/><Relationship Id="rId3" Type="http://schemas.openxmlformats.org/officeDocument/2006/relationships/hyperlink" Target="https://kotlinlang.org/docs/control-flow.html#while-loops"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returns.html"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ranges.html"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basic-syntax.html#nullable-values-and-null-checks" TargetMode="External"/><Relationship Id="rId3" Type="http://schemas.openxmlformats.org/officeDocument/2006/relationships/hyperlink" Target="https://kotlinlang.org/docs/null-safety.html#nullable-types-and-non-null-types" TargetMode="External"/><Relationship Id="rId4" Type="http://schemas.openxmlformats.org/officeDocument/2006/relationships/hyperlink" Target="https://kotlinlang.org/docs/null-safety.html#checking-for-null-in-conditions" TargetMode="External"/><Relationship Id="rId5" Type="http://schemas.openxmlformats.org/officeDocument/2006/relationships/hyperlink" Target="https://kotlinlang.org/docs/typecasts.html#smart-casts"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null-safety.html#elvis-operator"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null-safety.html#safe-calls" TargetMode="External"/><Relationship Id="rId3" Type="http://schemas.openxmlformats.org/officeDocument/2006/relationships/hyperlink" Target="https://kotlinlang.org/docs/scope-functions.html"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null-safety.html#the-operator" TargetMode="External"/></Relationships>
</file>

<file path=ppt/notesSlides/_rels/notesSlide22.xml.rels><?xml version="1.0" encoding="UTF-8" standalone="yes"?><Relationships xmlns="http://schemas.openxmlformats.org/package/2006/relationships"><Relationship Id="rId11" Type="http://schemas.openxmlformats.org/officeDocument/2006/relationships/hyperlink" Target="https://kotlinlang.org/api/latest/jvm/stdlib/kotlin/require.html" TargetMode="External"/><Relationship Id="rId10" Type="http://schemas.openxmlformats.org/officeDocument/2006/relationships/hyperlink" Target="https://kotlinlang.org/api/latest/jvm/stdlib/kotlin/error.html" TargetMode="External"/><Relationship Id="rId13" Type="http://schemas.openxmlformats.org/officeDocument/2006/relationships/hyperlink" Target="https://kotlinlang.org/api/latest/jvm/stdlib/kotlin/check.html" TargetMode="External"/><Relationship Id="rId12" Type="http://schemas.openxmlformats.org/officeDocument/2006/relationships/hyperlink" Target="https://kotlinlang.org/api/latest/jvm/stdlib/kotlin/require-not-null.html" TargetMode="External"/><Relationship Id="rId1" Type="http://schemas.openxmlformats.org/officeDocument/2006/relationships/notesMaster" Target="../notesMasters/notesMaster1.xml"/><Relationship Id="rId2" Type="http://schemas.openxmlformats.org/officeDocument/2006/relationships/hyperlink" Target="https://kotlinlang.org/docs/idioms.html#mark-code-as-incomplete-todo" TargetMode="External"/><Relationship Id="rId3" Type="http://schemas.openxmlformats.org/officeDocument/2006/relationships/hyperlink" Target="https://kotlinlang.org/api/latest/jvm/stdlib/kotlin/-t-o-d-o.html" TargetMode="External"/><Relationship Id="rId4" Type="http://schemas.openxmlformats.org/officeDocument/2006/relationships/hyperlink" Target="https://kotlinlang.org/api/latest/jvm/stdlib/kotlin/error.html" TargetMode="External"/><Relationship Id="rId9" Type="http://schemas.openxmlformats.org/officeDocument/2006/relationships/hyperlink" Target="https://kotlinlang.org/api/latest/jvm/stdlib/kotlin/assert.html" TargetMode="External"/><Relationship Id="rId15" Type="http://schemas.openxmlformats.org/officeDocument/2006/relationships/hyperlink" Target="https://kotlinlang.org/api/latest/jvm/stdlib/kotlin/error.html" TargetMode="External"/><Relationship Id="rId14" Type="http://schemas.openxmlformats.org/officeDocument/2006/relationships/hyperlink" Target="https://kotlinlang.org/api/latest/jvm/stdlib/kotlin/check-not-null.html" TargetMode="External"/><Relationship Id="rId17" Type="http://schemas.openxmlformats.org/officeDocument/2006/relationships/hyperlink" Target="https://kotlinlang.org/api/latest/jvm/stdlib/kotlin/error.html" TargetMode="External"/><Relationship Id="rId16" Type="http://schemas.openxmlformats.org/officeDocument/2006/relationships/hyperlink" Target="https://kotlinlang.org/api/latest/jvm/stdlib/kotlin/check.html" TargetMode="External"/><Relationship Id="rId5" Type="http://schemas.openxmlformats.org/officeDocument/2006/relationships/hyperlink" Target="https://kotlinlang.org/api/latest/jvm/stdlib/kotlin/require.html" TargetMode="External"/><Relationship Id="rId19" Type="http://schemas.openxmlformats.org/officeDocument/2006/relationships/hyperlink" Target="https://kotlinlang.org/api/latest/jvm/stdlib/kotlin/check.html" TargetMode="External"/><Relationship Id="rId6" Type="http://schemas.openxmlformats.org/officeDocument/2006/relationships/hyperlink" Target="https://kotlinlang.org/api/latest/jvm/stdlib/kotlin/require-not-null.html" TargetMode="External"/><Relationship Id="rId18" Type="http://schemas.openxmlformats.org/officeDocument/2006/relationships/hyperlink" Target="https://kotlinlang.org/api/latest/jvm/stdlib/kotlin/require.html" TargetMode="External"/><Relationship Id="rId7" Type="http://schemas.openxmlformats.org/officeDocument/2006/relationships/hyperlink" Target="https://kotlinlang.org/api/latest/jvm/stdlib/kotlin/check.html" TargetMode="External"/><Relationship Id="rId8" Type="http://schemas.openxmlformats.org/officeDocument/2006/relationships/hyperlink" Target="https://kotlinlang.org/api/latest/jvm/stdlib/kotlin/check-not-null.html"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basic-syntax.html#string-templates" TargetMode="External"/><Relationship Id="rId3" Type="http://schemas.openxmlformats.org/officeDocument/2006/relationships/hyperlink" Target="https://kotlinlang.org/docs/strings.html#string-templates"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lambdas.html#passing-trailing-lambdas" TargetMode="External"/><Relationship Id="rId3" Type="http://schemas.openxmlformats.org/officeDocument/2006/relationships/hyperlink" Target="https://kotlinlang.org/docs/lambdas.html#passing-trailing-lambdas"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oo.gl/maps/wreKdmDfgdCaCGNX7"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basic-syntax.html#program-entry-point" TargetMode="External"/><Relationship Id="rId3" Type="http://schemas.openxmlformats.org/officeDocument/2006/relationships/hyperlink" Target="https://kotlinlang.org/docs/basic-syntax.html"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basic-syntax.html#variables" TargetMode="External"/><Relationship Id="rId3" Type="http://schemas.openxmlformats.org/officeDocument/2006/relationships/hyperlink" Target="https://kotlinlang.org/spec/control--and-data-flow-analysis.html#variable-initialization-analysis"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properties.html#compile-time-constants"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basic-syntax.html#functions" TargetMode="External"/><Relationship Id="rId3" Type="http://schemas.openxmlformats.org/officeDocument/2006/relationships/hyperlink" Target="https://kotlinlang.org/docs/functions.html"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 name="Shape 33"/>
        <p:cNvGrpSpPr/>
        <p:nvPr/>
      </p:nvGrpSpPr>
      <p:grpSpPr>
        <a:xfrm>
          <a:off x="0" y="0"/>
          <a:ext cx="0" cy="0"/>
          <a:chOff x="0" y="0"/>
          <a:chExt cx="0" cy="0"/>
        </a:xfrm>
      </p:grpSpPr>
      <p:sp>
        <p:nvSpPr>
          <p:cNvPr id="34" name="Google Shape;34;g29017cd9362_2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 name="Google Shape;35;g29017cd9362_27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See the docs for more on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conditional expressions</a:t>
            </a:r>
            <a:r>
              <a:rPr lang="en">
                <a:solidFill>
                  <a:schemeClr val="dk1"/>
                </a:solidFill>
                <a:latin typeface="Open Sans"/>
                <a:ea typeface="Open Sans"/>
                <a:cs typeface="Open Sans"/>
                <a:sym typeface="Open Sans"/>
              </a:rPr>
              <a:t> and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if</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solidFill>
                  <a:srgbClr val="333333"/>
                </a:solidFill>
                <a:latin typeface="Open Sans"/>
                <a:ea typeface="Open Sans"/>
                <a:cs typeface="Open Sans"/>
                <a:sym typeface="Open Sans"/>
              </a:rPr>
              <a:t>See the docs for more on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when</a:t>
            </a:r>
            <a:r>
              <a:rPr lang="en">
                <a:solidFill>
                  <a:srgbClr val="333333"/>
                </a:solidFill>
                <a:latin typeface="Open Sans"/>
                <a:ea typeface="Open Sans"/>
                <a:cs typeface="Open Sans"/>
                <a:sym typeface="Open Sans"/>
              </a:rPr>
              <a:t>.</a:t>
            </a:r>
            <a:endParaRPr>
              <a:solidFill>
                <a:srgbClr val="333333"/>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rgbClr val="333333"/>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rgbClr val="3F51B5"/>
                </a:solidFill>
                <a:latin typeface="JetBrains Mono"/>
                <a:ea typeface="JetBrains Mono"/>
                <a:cs typeface="JetBrains Mono"/>
                <a:sym typeface="JetBrains Mono"/>
              </a:rPr>
              <a:t>when</a:t>
            </a:r>
            <a:r>
              <a:rPr lang="en">
                <a:solidFill>
                  <a:schemeClr val="dk1"/>
                </a:solidFill>
                <a:latin typeface="Open Sans"/>
                <a:ea typeface="Open Sans"/>
                <a:cs typeface="Open Sans"/>
                <a:sym typeface="Open Sans"/>
              </a:rPr>
              <a:t> evaluates the first suitable branch (if one exists). But beware of non-pure branch conditions, which </a:t>
            </a:r>
            <a:r>
              <a:rPr lang="en">
                <a:solidFill>
                  <a:srgbClr val="3F51B5"/>
                </a:solidFill>
                <a:latin typeface="JetBrains Mono"/>
                <a:ea typeface="JetBrains Mono"/>
                <a:cs typeface="JetBrains Mono"/>
                <a:sym typeface="JetBrains Mono"/>
              </a:rPr>
              <a:t>when</a:t>
            </a:r>
            <a:r>
              <a:rPr lang="en">
                <a:solidFill>
                  <a:schemeClr val="dk1"/>
                </a:solidFill>
                <a:latin typeface="Open Sans"/>
                <a:ea typeface="Open Sans"/>
                <a:cs typeface="Open Sans"/>
                <a:sym typeface="Open Sans"/>
              </a:rPr>
              <a:t> computes lazily. To be more precise, </a:t>
            </a:r>
            <a:r>
              <a:rPr lang="en">
                <a:solidFill>
                  <a:srgbClr val="3F51B5"/>
                </a:solidFill>
                <a:latin typeface="JetBrains Mono"/>
                <a:ea typeface="JetBrains Mono"/>
                <a:cs typeface="JetBrains Mono"/>
                <a:sym typeface="JetBrains Mono"/>
              </a:rPr>
              <a:t>when</a:t>
            </a:r>
            <a:r>
              <a:rPr lang="en">
                <a:solidFill>
                  <a:schemeClr val="dk1"/>
                </a:solidFill>
                <a:latin typeface="Open Sans"/>
                <a:ea typeface="Open Sans"/>
                <a:cs typeface="Open Sans"/>
                <a:sym typeface="Open Sans"/>
              </a:rPr>
              <a:t> consecutively evaluates branch conditions and, as soon as it finds the first branch condition that returns </a:t>
            </a:r>
            <a:r>
              <a:rPr lang="en">
                <a:solidFill>
                  <a:srgbClr val="3F51B5"/>
                </a:solidFill>
                <a:latin typeface="JetBrains Mono"/>
                <a:ea typeface="JetBrains Mono"/>
                <a:cs typeface="JetBrains Mono"/>
                <a:sym typeface="JetBrains Mono"/>
              </a:rPr>
              <a:t>true</a:t>
            </a:r>
            <a:r>
              <a:rPr lang="en">
                <a:solidFill>
                  <a:schemeClr val="dk1"/>
                </a:solidFill>
                <a:latin typeface="Open Sans"/>
                <a:ea typeface="Open Sans"/>
                <a:cs typeface="Open Sans"/>
                <a:sym typeface="Open Sans"/>
              </a:rPr>
              <a:t>, the </a:t>
            </a:r>
            <a:r>
              <a:rPr lang="en">
                <a:solidFill>
                  <a:srgbClr val="3F51B5"/>
                </a:solidFill>
                <a:latin typeface="JetBrains Mono"/>
                <a:ea typeface="JetBrains Mono"/>
                <a:cs typeface="JetBrains Mono"/>
                <a:sym typeface="JetBrains Mono"/>
              </a:rPr>
              <a:t>when</a:t>
            </a:r>
            <a:r>
              <a:rPr lang="en">
                <a:solidFill>
                  <a:schemeClr val="dk1"/>
                </a:solidFill>
                <a:latin typeface="Open Sans"/>
                <a:ea typeface="Open Sans"/>
                <a:cs typeface="Open Sans"/>
                <a:sym typeface="Open Sans"/>
              </a:rPr>
              <a:t> block starts evaluating the branch body. </a:t>
            </a:r>
            <a:r>
              <a:rPr lang="en">
                <a:solidFill>
                  <a:schemeClr val="dk1"/>
                </a:solidFill>
                <a:latin typeface="Open Sans"/>
                <a:ea typeface="Open Sans"/>
                <a:cs typeface="Open Sans"/>
                <a:sym typeface="Open Sans"/>
              </a:rPr>
              <a:t>Thus, the </a:t>
            </a:r>
            <a:r>
              <a:rPr lang="en">
                <a:solidFill>
                  <a:srgbClr val="3F51B5"/>
                </a:solidFill>
                <a:latin typeface="JetBrains Mono"/>
                <a:ea typeface="JetBrains Mono"/>
                <a:cs typeface="JetBrains Mono"/>
                <a:sym typeface="JetBrains Mono"/>
              </a:rPr>
              <a:t>when</a:t>
            </a:r>
            <a:r>
              <a:rPr lang="en">
                <a:solidFill>
                  <a:schemeClr val="dk1"/>
                </a:solidFill>
                <a:latin typeface="Open Sans"/>
                <a:ea typeface="Open Sans"/>
                <a:cs typeface="Open Sans"/>
                <a:sym typeface="Open Sans"/>
              </a:rPr>
              <a:t> block evaluates all conditions up to and including the condition of the branch that will be evaluated</a:t>
            </a:r>
            <a:r>
              <a:rPr lang="en">
                <a:solidFill>
                  <a:schemeClr val="dk1"/>
                </a:solidFill>
                <a:latin typeface="Open Sans"/>
                <a:ea typeface="Open Sans"/>
                <a:cs typeface="Open Sans"/>
                <a:sym typeface="Open Sans"/>
              </a:rPr>
              <a:t> (which also is the first condition that has a value of </a:t>
            </a:r>
            <a:r>
              <a:rPr lang="en">
                <a:solidFill>
                  <a:srgbClr val="3F51B5"/>
                </a:solidFill>
                <a:latin typeface="JetBrains Mono"/>
                <a:ea typeface="JetBrains Mono"/>
                <a:cs typeface="JetBrains Mono"/>
                <a:sym typeface="JetBrains Mono"/>
              </a:rPr>
              <a:t>true</a:t>
            </a:r>
            <a:r>
              <a:rPr lang="en">
                <a:solidFill>
                  <a:schemeClr val="dk1"/>
                </a:solidFill>
                <a:latin typeface="Open Sans"/>
                <a:ea typeface="Open Sans"/>
                <a:cs typeface="Open Sans"/>
                <a:sym typeface="Open Sans"/>
              </a:rPr>
              <a:t>), but no further conditions. It works this way because each </a:t>
            </a:r>
            <a:r>
              <a:rPr lang="en">
                <a:solidFill>
                  <a:srgbClr val="3F51B5"/>
                </a:solidFill>
                <a:latin typeface="JetBrains Mono"/>
                <a:ea typeface="JetBrains Mono"/>
                <a:cs typeface="JetBrains Mono"/>
                <a:sym typeface="JetBrains Mono"/>
              </a:rPr>
              <a:t>when</a:t>
            </a:r>
            <a:r>
              <a:rPr lang="en">
                <a:solidFill>
                  <a:schemeClr val="dk1"/>
                </a:solidFill>
                <a:latin typeface="Open Sans"/>
                <a:ea typeface="Open Sans"/>
                <a:cs typeface="Open Sans"/>
                <a:sym typeface="Open Sans"/>
              </a:rPr>
              <a:t> block is equivalent to consecutive </a:t>
            </a:r>
            <a:r>
              <a:rPr lang="en">
                <a:solidFill>
                  <a:srgbClr val="3F51B5"/>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a:t>
            </a:r>
            <a:r>
              <a:rPr lang="en">
                <a:solidFill>
                  <a:srgbClr val="3F51B5"/>
                </a:solidFill>
                <a:latin typeface="JetBrains Mono"/>
                <a:ea typeface="JetBrains Mono"/>
                <a:cs typeface="JetBrains Mono"/>
                <a:sym typeface="JetBrains Mono"/>
              </a:rPr>
              <a:t>else</a:t>
            </a:r>
            <a:r>
              <a:rPr lang="en">
                <a:solidFill>
                  <a:schemeClr val="dk1"/>
                </a:solidFill>
                <a:latin typeface="Open Sans"/>
                <a:ea typeface="Open Sans"/>
                <a:cs typeface="Open Sans"/>
                <a:sym typeface="Open Sans"/>
              </a:rPr>
              <a:t> blocks.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For example,</a:t>
            </a:r>
            <a:br>
              <a:rPr lang="en">
                <a:solidFill>
                  <a:schemeClr val="dk1"/>
                </a:solidFill>
                <a:latin typeface="Open Sans"/>
                <a:ea typeface="Open Sans"/>
                <a:cs typeface="Open Sans"/>
                <a:sym typeface="Open Sans"/>
              </a:rPr>
            </a:br>
            <a:r>
              <a:rPr lang="en">
                <a:solidFill>
                  <a:srgbClr val="3F51B5"/>
                </a:solidFill>
                <a:latin typeface="JetBrains Mono"/>
                <a:ea typeface="JetBrains Mono"/>
                <a:cs typeface="JetBrains Mono"/>
                <a:sym typeface="JetBrains Mono"/>
              </a:rPr>
              <a:t>when</a:t>
            </a:r>
            <a:r>
              <a:rPr lang="en">
                <a:solidFill>
                  <a:schemeClr val="dk1"/>
                </a:solidFill>
                <a:latin typeface="JetBrains Mono"/>
                <a:ea typeface="JetBrains Mono"/>
                <a:cs typeface="JetBrains Mono"/>
                <a:sym typeface="JetBrains Mono"/>
              </a:rPr>
              <a:t> (15 as Number) {</a:t>
            </a:r>
            <a:endParaRPr>
              <a:solidFill>
                <a:schemeClr val="dk1"/>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lang="en">
                <a:solidFill>
                  <a:schemeClr val="dk1"/>
                </a:solidFill>
                <a:latin typeface="JetBrains Mono"/>
                <a:ea typeface="JetBrains Mono"/>
                <a:cs typeface="JetBrains Mono"/>
                <a:sym typeface="JetBrains Mono"/>
              </a:rPr>
              <a:t>	1 -&gt; doFirst()</a:t>
            </a:r>
            <a:endParaRPr>
              <a:solidFill>
                <a:schemeClr val="dk1"/>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in</a:t>
            </a:r>
            <a:r>
              <a:rPr lang="en">
                <a:solidFill>
                  <a:schemeClr val="dk1"/>
                </a:solidFill>
                <a:latin typeface="JetBrains Mono"/>
                <a:ea typeface="JetBrains Mono"/>
                <a:cs typeface="JetBrains Mono"/>
                <a:sym typeface="JetBrains Mono"/>
              </a:rPr>
              <a:t> listOf(2, 3, 4, 5, 6) -&gt; doSecond()</a:t>
            </a:r>
            <a:br>
              <a:rPr lang="en">
                <a:solidFill>
                  <a:schemeClr val="dk1"/>
                </a:solidFill>
                <a:latin typeface="JetBrains Mono"/>
                <a:ea typeface="JetBrains Mono"/>
                <a:cs typeface="JetBrains Mono"/>
                <a:sym typeface="JetBrains Mono"/>
              </a:rPr>
            </a:b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is</a:t>
            </a:r>
            <a:r>
              <a:rPr lang="en">
                <a:solidFill>
                  <a:schemeClr val="dk1"/>
                </a:solidFill>
                <a:latin typeface="JetBrains Mono"/>
                <a:ea typeface="JetBrains Mono"/>
                <a:cs typeface="JetBrains Mono"/>
                <a:sym typeface="JetBrains Mono"/>
              </a:rPr>
              <a:t> Double -&gt; doThird()</a:t>
            </a:r>
            <a:br>
              <a:rPr lang="en">
                <a:solidFill>
                  <a:schemeClr val="dk1"/>
                </a:solidFill>
                <a:latin typeface="JetBrains Mono"/>
                <a:ea typeface="JetBrains Mono"/>
                <a:cs typeface="JetBrains Mono"/>
                <a:sym typeface="JetBrains Mono"/>
              </a:rPr>
            </a:b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else</a:t>
            </a:r>
            <a:r>
              <a:rPr lang="en">
                <a:solidFill>
                  <a:schemeClr val="dk1"/>
                </a:solidFill>
                <a:latin typeface="JetBrains Mono"/>
                <a:ea typeface="JetBrains Mono"/>
                <a:cs typeface="JetBrains Mono"/>
                <a:sym typeface="JetBrains Mono"/>
              </a:rPr>
              <a:t> -&gt; doFourth()</a:t>
            </a:r>
            <a:endParaRPr>
              <a:solidFill>
                <a:schemeClr val="dk1"/>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t/>
            </a:r>
            <a:endParaRPr>
              <a:solidFill>
                <a:schemeClr val="dk1"/>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is equivalent to</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rgbClr val="3F51B5"/>
                </a:solidFill>
                <a:latin typeface="JetBrains Mono"/>
                <a:ea typeface="JetBrains Mono"/>
                <a:cs typeface="JetBrains Mono"/>
                <a:sym typeface="JetBrains Mono"/>
              </a:rPr>
              <a:t>if</a:t>
            </a:r>
            <a:r>
              <a:rPr lang="en">
                <a:solidFill>
                  <a:schemeClr val="dk1"/>
                </a:solidFill>
                <a:latin typeface="JetBrains Mono"/>
                <a:ea typeface="JetBrains Mono"/>
                <a:cs typeface="JetBrains Mono"/>
                <a:sym typeface="JetBrains Mono"/>
              </a:rPr>
              <a:t> (x == 1) { doFirst() }</a:t>
            </a:r>
            <a:endParaRPr>
              <a:solidFill>
                <a:schemeClr val="dk1"/>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lang="en">
                <a:solidFill>
                  <a:srgbClr val="3F51B5"/>
                </a:solidFill>
                <a:latin typeface="JetBrains Mono"/>
                <a:ea typeface="JetBrains Mono"/>
                <a:cs typeface="JetBrains Mono"/>
                <a:sym typeface="JetBrains Mono"/>
              </a:rPr>
              <a:t>else</a:t>
            </a: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if</a:t>
            </a:r>
            <a:r>
              <a:rPr lang="en">
                <a:solidFill>
                  <a:schemeClr val="dk1"/>
                </a:solidFill>
                <a:latin typeface="JetBrains Mono"/>
                <a:ea typeface="JetBrains Mono"/>
                <a:cs typeface="JetBrains Mono"/>
                <a:sym typeface="JetBrains Mono"/>
              </a:rPr>
              <a:t> (x </a:t>
            </a:r>
            <a:r>
              <a:rPr lang="en">
                <a:solidFill>
                  <a:srgbClr val="3F51B5"/>
                </a:solidFill>
                <a:latin typeface="JetBrains Mono"/>
                <a:ea typeface="JetBrains Mono"/>
                <a:cs typeface="JetBrains Mono"/>
                <a:sym typeface="JetBrains Mono"/>
              </a:rPr>
              <a:t>in</a:t>
            </a:r>
            <a:r>
              <a:rPr lang="en">
                <a:solidFill>
                  <a:schemeClr val="dk1"/>
                </a:solidFill>
                <a:latin typeface="JetBrains Mono"/>
                <a:ea typeface="JetBrains Mono"/>
                <a:cs typeface="JetBrains Mono"/>
                <a:sym typeface="JetBrains Mono"/>
              </a:rPr>
              <a:t> listOf(2, 3, 4, 5, 6)) { doSecond() }</a:t>
            </a:r>
            <a:endParaRPr>
              <a:solidFill>
                <a:schemeClr val="dk1"/>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lang="en">
                <a:solidFill>
                  <a:srgbClr val="3F51B5"/>
                </a:solidFill>
                <a:latin typeface="JetBrains Mono"/>
                <a:ea typeface="JetBrains Mono"/>
                <a:cs typeface="JetBrains Mono"/>
                <a:sym typeface="JetBrains Mono"/>
              </a:rPr>
              <a:t>else</a:t>
            </a: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if</a:t>
            </a:r>
            <a:r>
              <a:rPr lang="en">
                <a:solidFill>
                  <a:schemeClr val="dk1"/>
                </a:solidFill>
                <a:latin typeface="JetBrains Mono"/>
                <a:ea typeface="JetBrains Mono"/>
                <a:cs typeface="JetBrains Mono"/>
                <a:sym typeface="JetBrains Mono"/>
              </a:rPr>
              <a:t> (x </a:t>
            </a:r>
            <a:r>
              <a:rPr lang="en">
                <a:solidFill>
                  <a:srgbClr val="3F51B5"/>
                </a:solidFill>
                <a:latin typeface="JetBrains Mono"/>
                <a:ea typeface="JetBrains Mono"/>
                <a:cs typeface="JetBrains Mono"/>
                <a:sym typeface="JetBrains Mono"/>
              </a:rPr>
              <a:t>is</a:t>
            </a:r>
            <a:r>
              <a:rPr lang="en">
                <a:solidFill>
                  <a:schemeClr val="dk1"/>
                </a:solidFill>
                <a:latin typeface="JetBrains Mono"/>
                <a:ea typeface="JetBrains Mono"/>
                <a:cs typeface="JetBrains Mono"/>
                <a:sym typeface="JetBrains Mono"/>
              </a:rPr>
              <a:t> Double) { doThird() }</a:t>
            </a:r>
            <a:endParaRPr>
              <a:solidFill>
                <a:schemeClr val="dk1"/>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lang="en">
                <a:solidFill>
                  <a:srgbClr val="3F51B5"/>
                </a:solidFill>
                <a:latin typeface="JetBrains Mono"/>
                <a:ea typeface="JetBrains Mono"/>
                <a:cs typeface="JetBrains Mono"/>
                <a:sym typeface="JetBrains Mono"/>
              </a:rPr>
              <a:t>else</a:t>
            </a:r>
            <a:r>
              <a:rPr lang="en">
                <a:solidFill>
                  <a:schemeClr val="dk1"/>
                </a:solidFill>
                <a:latin typeface="JetBrains Mono"/>
                <a:ea typeface="JetBrains Mono"/>
                <a:cs typeface="JetBrains Mono"/>
                <a:sym typeface="JetBrains Mono"/>
              </a:rPr>
              <a:t> { doFourth() }</a:t>
            </a:r>
            <a:br>
              <a:rPr lang="en">
                <a:solidFill>
                  <a:schemeClr val="dk1"/>
                </a:solidFill>
                <a:latin typeface="JetBrains Mono"/>
                <a:ea typeface="JetBrains Mono"/>
                <a:cs typeface="JetBrains Mono"/>
                <a:sym typeface="JetBrains Mono"/>
              </a:rPr>
            </a:br>
            <a:br>
              <a:rPr lang="en">
                <a:solidFill>
                  <a:schemeClr val="dk1"/>
                </a:solidFill>
                <a:latin typeface="JetBrains Mono"/>
                <a:ea typeface="JetBrains Mono"/>
                <a:cs typeface="JetBrains Mono"/>
                <a:sym typeface="JetBrains Mono"/>
              </a:rPr>
            </a:br>
            <a:r>
              <a:rPr lang="en">
                <a:solidFill>
                  <a:schemeClr val="dk1"/>
                </a:solidFill>
                <a:latin typeface="Open Sans"/>
                <a:ea typeface="Open Sans"/>
                <a:cs typeface="Open Sans"/>
                <a:sym typeface="Open Sans"/>
              </a:rPr>
              <a:t>In addition, </a:t>
            </a:r>
            <a:r>
              <a:rPr lang="en">
                <a:solidFill>
                  <a:srgbClr val="3F51B5"/>
                </a:solidFill>
                <a:latin typeface="JetBrains Mono"/>
                <a:ea typeface="JetBrains Mono"/>
                <a:cs typeface="JetBrains Mono"/>
                <a:sym typeface="JetBrains Mono"/>
              </a:rPr>
              <a:t>when</a:t>
            </a:r>
            <a:r>
              <a:rPr lang="en">
                <a:solidFill>
                  <a:schemeClr val="dk1"/>
                </a:solidFill>
                <a:latin typeface="JetBrains Mono"/>
                <a:ea typeface="JetBrains Mono"/>
                <a:cs typeface="JetBrains Mono"/>
                <a:sym typeface="JetBrains Mono"/>
              </a:rPr>
              <a:t> { … }</a:t>
            </a:r>
            <a:r>
              <a:rPr lang="en">
                <a:solidFill>
                  <a:schemeClr val="dk1"/>
                </a:solidFill>
                <a:latin typeface="Open Sans"/>
                <a:ea typeface="Open Sans"/>
                <a:cs typeface="Open Sans"/>
                <a:sym typeface="Open Sans"/>
              </a:rPr>
              <a:t> is equivalent to </a:t>
            </a:r>
            <a:r>
              <a:rPr lang="en">
                <a:solidFill>
                  <a:srgbClr val="3F51B5"/>
                </a:solidFill>
                <a:latin typeface="JetBrains Mono"/>
                <a:ea typeface="JetBrains Mono"/>
                <a:cs typeface="JetBrains Mono"/>
                <a:sym typeface="JetBrains Mono"/>
              </a:rPr>
              <a:t>when</a:t>
            </a: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true</a:t>
            </a:r>
            <a:r>
              <a:rPr lang="en">
                <a:solidFill>
                  <a:schemeClr val="dk1"/>
                </a:solidFill>
                <a:latin typeface="JetBrains Mono"/>
                <a:ea typeface="JetBrains Mono"/>
                <a:cs typeface="JetBrains Mono"/>
                <a:sym typeface="JetBrains Mono"/>
              </a:rPr>
              <a:t>) { … }</a:t>
            </a:r>
            <a:br>
              <a:rPr lang="en">
                <a:solidFill>
                  <a:schemeClr val="dk1"/>
                </a:solidFill>
                <a:latin typeface="Raleway"/>
                <a:ea typeface="Raleway"/>
                <a:cs typeface="Raleway"/>
                <a:sym typeface="Raleway"/>
              </a:rPr>
            </a:br>
            <a:endParaRPr>
              <a:solidFill>
                <a:schemeClr val="dk1"/>
              </a:solidFill>
              <a:latin typeface="Raleway"/>
              <a:ea typeface="Raleway"/>
              <a:cs typeface="Raleway"/>
              <a:sym typeface="Raleway"/>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When any value is provided, possible checks are </a:t>
            </a:r>
            <a:r>
              <a:rPr i="1" lang="en">
                <a:solidFill>
                  <a:schemeClr val="dk1"/>
                </a:solidFill>
                <a:latin typeface="Open Sans"/>
                <a:ea typeface="Open Sans"/>
                <a:cs typeface="Open Sans"/>
                <a:sym typeface="Open Sans"/>
              </a:rPr>
              <a:t>equality checks</a:t>
            </a:r>
            <a:r>
              <a:rPr lang="en">
                <a:solidFill>
                  <a:schemeClr val="dk1"/>
                </a:solidFill>
                <a:latin typeface="Open Sans"/>
                <a:ea typeface="Open Sans"/>
                <a:cs typeface="Open Sans"/>
                <a:sym typeface="Open Sans"/>
              </a:rPr>
              <a:t> (as</a:t>
            </a:r>
            <a:r>
              <a:rPr lang="en">
                <a:solidFill>
                  <a:schemeClr val="dk1"/>
                </a:solidFill>
                <a:latin typeface="Raleway"/>
                <a:ea typeface="Raleway"/>
                <a:cs typeface="Raleway"/>
                <a:sym typeface="Raleway"/>
              </a:rPr>
              <a:t> </a:t>
            </a:r>
            <a:r>
              <a:rPr lang="en">
                <a:solidFill>
                  <a:schemeClr val="dk1"/>
                </a:solidFill>
                <a:latin typeface="JetBrains Mono"/>
                <a:ea typeface="JetBrains Mono"/>
                <a:cs typeface="JetBrains Mono"/>
                <a:sym typeface="JetBrains Mono"/>
              </a:rPr>
              <a:t>1 -&gt; { … }</a:t>
            </a:r>
            <a:r>
              <a:rPr lang="en">
                <a:solidFill>
                  <a:schemeClr val="dk1"/>
                </a:solidFill>
                <a:latin typeface="Open Sans"/>
                <a:ea typeface="Open Sans"/>
                <a:cs typeface="Open Sans"/>
                <a:sym typeface="Open Sans"/>
              </a:rPr>
              <a:t>), </a:t>
            </a:r>
            <a:r>
              <a:rPr i="1" lang="en">
                <a:solidFill>
                  <a:schemeClr val="dk1"/>
                </a:solidFill>
                <a:latin typeface="Open Sans"/>
                <a:ea typeface="Open Sans"/>
                <a:cs typeface="Open Sans"/>
                <a:sym typeface="Open Sans"/>
              </a:rPr>
              <a:t>type checks</a:t>
            </a:r>
            <a:r>
              <a:rPr lang="en">
                <a:solidFill>
                  <a:schemeClr val="dk1"/>
                </a:solidFill>
                <a:latin typeface="Open Sans"/>
                <a:ea typeface="Open Sans"/>
                <a:cs typeface="Open Sans"/>
                <a:sym typeface="Open Sans"/>
              </a:rPr>
              <a:t> (as </a:t>
            </a:r>
            <a:r>
              <a:rPr lang="en">
                <a:solidFill>
                  <a:srgbClr val="3F51B5"/>
                </a:solidFill>
                <a:latin typeface="JetBrains Mono"/>
                <a:ea typeface="JetBrains Mono"/>
                <a:cs typeface="JetBrains Mono"/>
                <a:sym typeface="JetBrains Mono"/>
              </a:rPr>
              <a:t>is</a:t>
            </a:r>
            <a:r>
              <a:rPr lang="en">
                <a:solidFill>
                  <a:schemeClr val="dk1"/>
                </a:solidFill>
                <a:latin typeface="JetBrains Mono"/>
                <a:ea typeface="JetBrains Mono"/>
                <a:cs typeface="JetBrains Mono"/>
                <a:sym typeface="JetBrains Mono"/>
              </a:rPr>
              <a:t> Int -&gt; { … }</a:t>
            </a:r>
            <a:r>
              <a:rPr lang="en">
                <a:solidFill>
                  <a:schemeClr val="dk1"/>
                </a:solidFill>
                <a:latin typeface="Open Sans"/>
                <a:ea typeface="Open Sans"/>
                <a:cs typeface="Open Sans"/>
                <a:sym typeface="Open Sans"/>
              </a:rPr>
              <a:t>) and </a:t>
            </a:r>
            <a:r>
              <a:rPr i="1" lang="en">
                <a:solidFill>
                  <a:schemeClr val="dk1"/>
                </a:solidFill>
                <a:latin typeface="Open Sans"/>
                <a:ea typeface="Open Sans"/>
                <a:cs typeface="Open Sans"/>
                <a:sym typeface="Open Sans"/>
              </a:rPr>
              <a:t>inclusion checks</a:t>
            </a:r>
            <a:r>
              <a:rPr lang="en">
                <a:solidFill>
                  <a:schemeClr val="dk1"/>
                </a:solidFill>
                <a:latin typeface="Open Sans"/>
                <a:ea typeface="Open Sans"/>
                <a:cs typeface="Open Sans"/>
                <a:sym typeface="Open Sans"/>
              </a:rPr>
              <a:t> (as </a:t>
            </a:r>
            <a:r>
              <a:rPr lang="en">
                <a:solidFill>
                  <a:srgbClr val="3F51B5"/>
                </a:solidFill>
                <a:latin typeface="JetBrains Mono"/>
                <a:ea typeface="JetBrains Mono"/>
                <a:cs typeface="JetBrains Mono"/>
                <a:sym typeface="JetBrains Mono"/>
              </a:rPr>
              <a:t>in</a:t>
            </a:r>
            <a:r>
              <a:rPr lang="en">
                <a:solidFill>
                  <a:schemeClr val="dk1"/>
                </a:solidFill>
                <a:latin typeface="JetBrains Mono"/>
                <a:ea typeface="JetBrains Mono"/>
                <a:cs typeface="JetBrains Mono"/>
                <a:sym typeface="JetBrains Mono"/>
              </a:rPr>
              <a:t> listOf(1, 2, 3, 5, 8, 13) -&gt; { … }</a:t>
            </a:r>
            <a:r>
              <a:rPr lang="en">
                <a:solidFill>
                  <a:schemeClr val="dk1"/>
                </a:solidFill>
                <a:latin typeface="Open Sans"/>
                <a:ea typeface="Open Sans"/>
                <a:cs typeface="Open Sans"/>
                <a:sym typeface="Open Sans"/>
              </a:rPr>
              <a:t>).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Furthermore, </a:t>
            </a:r>
            <a:r>
              <a:rPr lang="en">
                <a:solidFill>
                  <a:srgbClr val="3F51B5"/>
                </a:solidFill>
                <a:latin typeface="JetBrains Mono"/>
                <a:ea typeface="JetBrains Mono"/>
                <a:cs typeface="JetBrains Mono"/>
                <a:sym typeface="JetBrains Mono"/>
              </a:rPr>
              <a:t>when</a:t>
            </a:r>
            <a:r>
              <a:rPr lang="en">
                <a:solidFill>
                  <a:schemeClr val="dk1"/>
                </a:solidFill>
                <a:latin typeface="Open Sans"/>
                <a:ea typeface="Open Sans"/>
                <a:cs typeface="Open Sans"/>
                <a:sym typeface="Open Sans"/>
              </a:rPr>
              <a:t> can be used as an expression instead of a statement: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rgbClr val="3F51B5"/>
                </a:solidFill>
                <a:latin typeface="JetBrains Mono"/>
                <a:ea typeface="JetBrains Mono"/>
                <a:cs typeface="JetBrains Mono"/>
                <a:sym typeface="JetBrains Mono"/>
              </a:rPr>
              <a:t>val</a:t>
            </a:r>
            <a:r>
              <a:rPr lang="en">
                <a:solidFill>
                  <a:schemeClr val="dk1"/>
                </a:solidFill>
                <a:latin typeface="JetBrains Mono"/>
                <a:ea typeface="JetBrains Mono"/>
                <a:cs typeface="JetBrains Mono"/>
                <a:sym typeface="JetBrains Mono"/>
              </a:rPr>
              <a:t> discountPercentage = </a:t>
            </a:r>
            <a:r>
              <a:rPr lang="en">
                <a:solidFill>
                  <a:srgbClr val="3F51B5"/>
                </a:solidFill>
                <a:latin typeface="JetBrains Mono"/>
                <a:ea typeface="JetBrains Mono"/>
                <a:cs typeface="JetBrains Mono"/>
                <a:sym typeface="JetBrains Mono"/>
              </a:rPr>
              <a:t>when</a:t>
            </a:r>
            <a:r>
              <a:rPr lang="en">
                <a:solidFill>
                  <a:schemeClr val="dk1"/>
                </a:solidFill>
                <a:latin typeface="JetBrains Mono"/>
                <a:ea typeface="JetBrains Mono"/>
                <a:cs typeface="JetBrains Mono"/>
                <a:sym typeface="JetBrains Mono"/>
              </a:rPr>
              <a:t> (cost) {</a:t>
            </a:r>
            <a:br>
              <a:rPr lang="en">
                <a:solidFill>
                  <a:schemeClr val="dk1"/>
                </a:solidFill>
                <a:latin typeface="JetBrains Mono"/>
                <a:ea typeface="JetBrains Mono"/>
                <a:cs typeface="JetBrains Mono"/>
                <a:sym typeface="JetBrains Mono"/>
              </a:rPr>
            </a:b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in</a:t>
            </a: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0</a:t>
            </a:r>
            <a:r>
              <a:rPr lang="en">
                <a:solidFill>
                  <a:schemeClr val="dk1"/>
                </a:solidFill>
                <a:latin typeface="JetBrains Mono"/>
                <a:ea typeface="JetBrains Mono"/>
                <a:cs typeface="JetBrains Mono"/>
                <a:sym typeface="JetBrains Mono"/>
              </a:rPr>
              <a:t> until </a:t>
            </a:r>
            <a:r>
              <a:rPr lang="en">
                <a:solidFill>
                  <a:srgbClr val="3F51B5"/>
                </a:solidFill>
                <a:latin typeface="JetBrains Mono"/>
                <a:ea typeface="JetBrains Mono"/>
                <a:cs typeface="JetBrains Mono"/>
                <a:sym typeface="JetBrains Mono"/>
              </a:rPr>
              <a:t>300</a:t>
            </a:r>
            <a:r>
              <a:rPr lang="en">
                <a:solidFill>
                  <a:schemeClr val="dk1"/>
                </a:solidFill>
                <a:latin typeface="JetBrains Mono"/>
                <a:ea typeface="JetBrains Mono"/>
                <a:cs typeface="JetBrains Mono"/>
                <a:sym typeface="JetBrains Mono"/>
              </a:rPr>
              <a:t> -&gt; </a:t>
            </a:r>
            <a:r>
              <a:rPr lang="en">
                <a:solidFill>
                  <a:srgbClr val="3F51B5"/>
                </a:solidFill>
                <a:latin typeface="JetBrains Mono"/>
                <a:ea typeface="JetBrains Mono"/>
                <a:cs typeface="JetBrains Mono"/>
                <a:sym typeface="JetBrains Mono"/>
              </a:rPr>
              <a:t>0</a:t>
            </a:r>
            <a:br>
              <a:rPr lang="en">
                <a:solidFill>
                  <a:schemeClr val="dk1"/>
                </a:solidFill>
                <a:latin typeface="JetBrains Mono"/>
                <a:ea typeface="JetBrains Mono"/>
                <a:cs typeface="JetBrains Mono"/>
                <a:sym typeface="JetBrains Mono"/>
              </a:rPr>
            </a:b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in</a:t>
            </a: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300</a:t>
            </a:r>
            <a:r>
              <a:rPr lang="en">
                <a:solidFill>
                  <a:schemeClr val="dk1"/>
                </a:solidFill>
                <a:latin typeface="JetBrains Mono"/>
                <a:ea typeface="JetBrains Mono"/>
                <a:cs typeface="JetBrains Mono"/>
                <a:sym typeface="JetBrains Mono"/>
              </a:rPr>
              <a:t> until </a:t>
            </a:r>
            <a:r>
              <a:rPr lang="en">
                <a:solidFill>
                  <a:srgbClr val="3F51B5"/>
                </a:solidFill>
                <a:latin typeface="JetBrains Mono"/>
                <a:ea typeface="JetBrains Mono"/>
                <a:cs typeface="JetBrains Mono"/>
                <a:sym typeface="JetBrains Mono"/>
              </a:rPr>
              <a:t>1500</a:t>
            </a:r>
            <a:r>
              <a:rPr lang="en">
                <a:solidFill>
                  <a:schemeClr val="dk1"/>
                </a:solidFill>
                <a:latin typeface="JetBrains Mono"/>
                <a:ea typeface="JetBrains Mono"/>
                <a:cs typeface="JetBrains Mono"/>
                <a:sym typeface="JetBrains Mono"/>
              </a:rPr>
              <a:t> -&gt; </a:t>
            </a:r>
            <a:r>
              <a:rPr lang="en">
                <a:solidFill>
                  <a:srgbClr val="3F51B5"/>
                </a:solidFill>
                <a:latin typeface="JetBrains Mono"/>
                <a:ea typeface="JetBrains Mono"/>
                <a:cs typeface="JetBrains Mono"/>
                <a:sym typeface="JetBrains Mono"/>
              </a:rPr>
              <a:t>5</a:t>
            </a:r>
            <a:endParaRPr>
              <a:solidFill>
                <a:srgbClr val="3F51B5"/>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lang="en">
                <a:solidFill>
                  <a:schemeClr val="dk1"/>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else</a:t>
            </a:r>
            <a:r>
              <a:rPr lang="en">
                <a:solidFill>
                  <a:schemeClr val="dk1"/>
                </a:solidFill>
                <a:latin typeface="JetBrains Mono"/>
                <a:ea typeface="JetBrains Mono"/>
                <a:cs typeface="JetBrains Mono"/>
                <a:sym typeface="JetBrains Mono"/>
              </a:rPr>
              <a:t> -&gt; 15</a:t>
            </a:r>
            <a:endParaRPr>
              <a:solidFill>
                <a:schemeClr val="dk1"/>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t/>
            </a:r>
            <a:endParaRPr>
              <a:solidFill>
                <a:srgbClr val="333333"/>
              </a:solidFill>
              <a:latin typeface="Open Sans"/>
              <a:ea typeface="Open Sans"/>
              <a:cs typeface="Open Sans"/>
              <a:sym typeface="Open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rgbClr val="333333"/>
                </a:solidFill>
                <a:latin typeface="Open Sans"/>
                <a:ea typeface="Open Sans"/>
                <a:cs typeface="Open Sans"/>
                <a:sym typeface="Open Sans"/>
              </a:rPr>
              <a:t>See the docs for more on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when</a:t>
            </a:r>
            <a:r>
              <a:rPr lang="en">
                <a:solidFill>
                  <a:srgbClr val="333333"/>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pros and cons of the lazy and eager versions of the “and” and “or” operators:</a:t>
            </a:r>
            <a:endParaRPr>
              <a:solidFill>
                <a:schemeClr val="dk1"/>
              </a:solidFill>
              <a:latin typeface="Open Sans"/>
              <a:ea typeface="Open Sans"/>
              <a:cs typeface="Open Sans"/>
              <a:sym typeface="Open Sans"/>
            </a:endParaRPr>
          </a:p>
          <a:p>
            <a:pPr indent="-298450" lvl="0" marL="457200" rtl="0" algn="l">
              <a:lnSpc>
                <a:spcPct val="150000"/>
              </a:lnSpc>
              <a:spcBef>
                <a:spcPts val="600"/>
              </a:spcBef>
              <a:spcAft>
                <a:spcPts val="0"/>
              </a:spcAft>
              <a:buClr>
                <a:schemeClr val="dk1"/>
              </a:buClr>
              <a:buSzPts val="1100"/>
              <a:buAutoNum type="arabicPeriod"/>
            </a:pPr>
            <a:r>
              <a:rPr lang="en">
                <a:solidFill>
                  <a:schemeClr val="dk1"/>
                </a:solidFill>
                <a:latin typeface="Open Sans"/>
                <a:ea typeface="Open Sans"/>
                <a:cs typeface="Open Sans"/>
                <a:sym typeface="Open Sans"/>
              </a:rPr>
              <a:t>The </a:t>
            </a:r>
            <a:r>
              <a:rPr lang="en">
                <a:solidFill>
                  <a:schemeClr val="dk1"/>
                </a:solidFill>
                <a:latin typeface="JetBrains Mono"/>
                <a:ea typeface="JetBrains Mono"/>
                <a:cs typeface="JetBrains Mono"/>
                <a:sym typeface="JetBrains Mono"/>
              </a:rPr>
              <a:t>&amp;&amp;</a:t>
            </a:r>
            <a:r>
              <a:rPr lang="en">
                <a:solidFill>
                  <a:schemeClr val="dk1"/>
                </a:solidFill>
                <a:latin typeface="Open Sans"/>
                <a:ea typeface="Open Sans"/>
                <a:cs typeface="Open Sans"/>
                <a:sym typeface="Open Sans"/>
              </a:rPr>
              <a:t> and </a:t>
            </a:r>
            <a:r>
              <a:rPr lang="en">
                <a:solidFill>
                  <a:schemeClr val="dk1"/>
                </a:solidFill>
                <a:latin typeface="JetBrains Mono"/>
                <a:ea typeface="JetBrains Mono"/>
                <a:cs typeface="JetBrains Mono"/>
                <a:sym typeface="JetBrains Mono"/>
              </a:rPr>
              <a:t>||</a:t>
            </a:r>
            <a:r>
              <a:rPr lang="en">
                <a:solidFill>
                  <a:schemeClr val="dk1"/>
                </a:solidFill>
                <a:latin typeface="Raleway"/>
                <a:ea typeface="Raleway"/>
                <a:cs typeface="Raleway"/>
                <a:sym typeface="Raleway"/>
              </a:rPr>
              <a:t> </a:t>
            </a:r>
            <a:r>
              <a:rPr lang="en">
                <a:solidFill>
                  <a:schemeClr val="dk1"/>
                </a:solidFill>
                <a:latin typeface="Open Sans"/>
                <a:ea typeface="Open Sans"/>
                <a:cs typeface="Open Sans"/>
                <a:sym typeface="Open Sans"/>
              </a:rPr>
              <a:t>operators cannot be overridden (they are built-in operations). If you want to apply an “and”/”or” operation to something other than </a:t>
            </a:r>
            <a:r>
              <a:rPr lang="en">
                <a:solidFill>
                  <a:schemeClr val="dk1"/>
                </a:solidFill>
                <a:latin typeface="JetBrains Mono"/>
                <a:ea typeface="JetBrains Mono"/>
                <a:cs typeface="JetBrains Mono"/>
                <a:sym typeface="JetBrains Mono"/>
              </a:rPr>
              <a:t>Boolean</a:t>
            </a:r>
            <a:r>
              <a:rPr lang="en">
                <a:solidFill>
                  <a:schemeClr val="dk1"/>
                </a:solidFill>
                <a:latin typeface="Open Sans"/>
                <a:ea typeface="Open Sans"/>
                <a:cs typeface="Open Sans"/>
                <a:sym typeface="Open Sans"/>
              </a:rPr>
              <a:t>, then you have to use </a:t>
            </a:r>
            <a:r>
              <a:rPr lang="en">
                <a:solidFill>
                  <a:schemeClr val="dk1"/>
                </a:solidFill>
                <a:latin typeface="JetBrains Mono"/>
                <a:ea typeface="JetBrains Mono"/>
                <a:cs typeface="JetBrains Mono"/>
                <a:sym typeface="JetBrains Mono"/>
              </a:rPr>
              <a:t>and</a:t>
            </a:r>
            <a:r>
              <a:rPr lang="en">
                <a:solidFill>
                  <a:schemeClr val="dk1"/>
                </a:solidFill>
                <a:latin typeface="Raleway"/>
                <a:ea typeface="Raleway"/>
                <a:cs typeface="Raleway"/>
                <a:sym typeface="Raleway"/>
              </a:rPr>
              <a:t>/</a:t>
            </a:r>
            <a:r>
              <a:rPr lang="en">
                <a:solidFill>
                  <a:schemeClr val="dk1"/>
                </a:solidFill>
                <a:latin typeface="JetBrains Mono"/>
                <a:ea typeface="JetBrains Mono"/>
                <a:cs typeface="JetBrains Mono"/>
                <a:sym typeface="JetBrains Mono"/>
              </a:rPr>
              <a:t>or</a:t>
            </a:r>
            <a:r>
              <a:rPr lang="en">
                <a:solidFill>
                  <a:schemeClr val="dk1"/>
                </a:solidFill>
                <a:latin typeface="Open Sans"/>
                <a:ea typeface="Open Sans"/>
                <a:cs typeface="Open Sans"/>
                <a:sym typeface="Open Sans"/>
              </a:rPr>
              <a:t> (they are infix functions and thus overridable). Operator overriding will be covered in the OOP lecture.</a:t>
            </a:r>
            <a:endParaRPr sz="650">
              <a:solidFill>
                <a:schemeClr val="dk1"/>
              </a:solidFill>
            </a:endParaRPr>
          </a:p>
          <a:p>
            <a:pPr indent="-298450" lvl="0" marL="457200" rtl="0" algn="l">
              <a:lnSpc>
                <a:spcPct val="150000"/>
              </a:lnSpc>
              <a:spcBef>
                <a:spcPts val="600"/>
              </a:spcBef>
              <a:spcAft>
                <a:spcPts val="0"/>
              </a:spcAft>
              <a:buClr>
                <a:schemeClr val="dk1"/>
              </a:buClr>
              <a:buSzPts val="1100"/>
              <a:buAutoNum type="arabicPeriod"/>
            </a:pPr>
            <a:r>
              <a:rPr lang="en">
                <a:solidFill>
                  <a:schemeClr val="dk1"/>
                </a:solidFill>
                <a:latin typeface="Open Sans"/>
                <a:ea typeface="Open Sans"/>
                <a:cs typeface="Open Sans"/>
                <a:sym typeface="Open Sans"/>
              </a:rPr>
              <a:t>There are cases when both the left-hand and right-hand sides of the </a:t>
            </a:r>
            <a:r>
              <a:rPr lang="en">
                <a:solidFill>
                  <a:schemeClr val="dk1"/>
                </a:solidFill>
                <a:latin typeface="JetBrains Mono"/>
                <a:ea typeface="JetBrains Mono"/>
                <a:cs typeface="JetBrains Mono"/>
                <a:sym typeface="JetBrains Mono"/>
              </a:rPr>
              <a:t>&amp;&amp;</a:t>
            </a:r>
            <a:r>
              <a:rPr lang="en">
                <a:solidFill>
                  <a:schemeClr val="dk1"/>
                </a:solidFill>
                <a:latin typeface="Raleway"/>
                <a:ea typeface="Raleway"/>
                <a:cs typeface="Raleway"/>
                <a:sym typeface="Raleway"/>
              </a:rPr>
              <a:t>/</a:t>
            </a:r>
            <a:r>
              <a:rPr lang="en">
                <a:solidFill>
                  <a:schemeClr val="dk1"/>
                </a:solidFill>
                <a:latin typeface="JetBrains Mono"/>
                <a:ea typeface="JetBrains Mono"/>
                <a:cs typeface="JetBrains Mono"/>
                <a:sym typeface="JetBrains Mono"/>
              </a:rPr>
              <a:t>||</a:t>
            </a:r>
            <a:r>
              <a:rPr lang="en">
                <a:solidFill>
                  <a:schemeClr val="dk1"/>
                </a:solidFill>
                <a:latin typeface="Open Sans"/>
                <a:ea typeface="Open Sans"/>
                <a:cs typeface="Open Sans"/>
                <a:sym typeface="Open Sans"/>
              </a:rPr>
              <a:t> operator have side effects (not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pure</a:t>
            </a:r>
            <a:r>
              <a:rPr lang="en">
                <a:solidFill>
                  <a:schemeClr val="dk1"/>
                </a:solidFill>
                <a:latin typeface="Open Sans"/>
                <a:ea typeface="Open Sans"/>
                <a:cs typeface="Open Sans"/>
                <a:sym typeface="Open Sans"/>
              </a:rPr>
              <a:t>, i.e. they do something other than computing the Boolean value or changing some state) and </a:t>
            </a:r>
            <a:r>
              <a:rPr lang="en">
                <a:solidFill>
                  <a:schemeClr val="dk1"/>
                </a:solidFill>
                <a:latin typeface="Open Sans"/>
                <a:ea typeface="Open Sans"/>
                <a:cs typeface="Open Sans"/>
                <a:sym typeface="Open Sans"/>
              </a:rPr>
              <a:t>you need to compute the right-hand value regardless of the left-hand</a:t>
            </a:r>
            <a:r>
              <a:rPr lang="en">
                <a:solidFill>
                  <a:schemeClr val="dk1"/>
                </a:solidFill>
                <a:latin typeface="Open Sans"/>
                <a:ea typeface="Open Sans"/>
                <a:cs typeface="Open Sans"/>
                <a:sym typeface="Open Sans"/>
              </a:rPr>
              <a:t> value. Then you should use </a:t>
            </a:r>
            <a:r>
              <a:rPr lang="en">
                <a:solidFill>
                  <a:schemeClr val="dk1"/>
                </a:solidFill>
                <a:latin typeface="JetBrains Mono"/>
                <a:ea typeface="JetBrains Mono"/>
                <a:cs typeface="JetBrains Mono"/>
                <a:sym typeface="JetBrains Mono"/>
              </a:rPr>
              <a:t>and</a:t>
            </a:r>
            <a:r>
              <a:rPr lang="en">
                <a:solidFill>
                  <a:schemeClr val="dk1"/>
                </a:solidFill>
                <a:latin typeface="Raleway"/>
                <a:ea typeface="Raleway"/>
                <a:cs typeface="Raleway"/>
                <a:sym typeface="Raleway"/>
              </a:rPr>
              <a:t>/</a:t>
            </a:r>
            <a:r>
              <a:rPr lang="en">
                <a:solidFill>
                  <a:schemeClr val="dk1"/>
                </a:solidFill>
                <a:latin typeface="JetBrains Mono"/>
                <a:ea typeface="JetBrains Mono"/>
                <a:cs typeface="JetBrains Mono"/>
                <a:sym typeface="JetBrains Mono"/>
              </a:rPr>
              <a:t>or</a:t>
            </a:r>
            <a:r>
              <a:rPr lang="en">
                <a:solidFill>
                  <a:schemeClr val="dk1"/>
                </a:solidFill>
                <a:latin typeface="Open Sans"/>
                <a:ea typeface="Open Sans"/>
                <a:cs typeface="Open Sans"/>
                <a:sym typeface="Open Sans"/>
              </a:rPr>
              <a:t>.</a:t>
            </a:r>
            <a:endParaRPr sz="650">
              <a:solidFill>
                <a:schemeClr val="dk1"/>
              </a:solidFill>
            </a:endParaRPr>
          </a:p>
          <a:p>
            <a:pPr indent="0" lvl="0" marL="0" rtl="0" algn="l">
              <a:lnSpc>
                <a:spcPct val="150000"/>
              </a:lnSpc>
              <a:spcBef>
                <a:spcPts val="600"/>
              </a:spcBef>
              <a:spcAft>
                <a:spcPts val="0"/>
              </a:spcAft>
              <a:buClr>
                <a:schemeClr val="dk1"/>
              </a:buClr>
              <a:buSzPts val="1100"/>
              <a:buFont typeface="Arial"/>
              <a:buNone/>
            </a:pPr>
            <a:r>
              <a:rPr lang="en">
                <a:solidFill>
                  <a:schemeClr val="dk1"/>
                </a:solidFill>
                <a:latin typeface="Open Sans"/>
                <a:ea typeface="Open Sans"/>
                <a:cs typeface="Open Sans"/>
                <a:sym typeface="Open Sans"/>
              </a:rPr>
              <a:t>For example, </a:t>
            </a:r>
            <a:r>
              <a:rPr lang="en">
                <a:solidFill>
                  <a:schemeClr val="dk1"/>
                </a:solidFill>
                <a:latin typeface="JetBrains Mono"/>
                <a:ea typeface="JetBrains Mono"/>
                <a:cs typeface="JetBrains Mono"/>
                <a:sym typeface="JetBrains Mono"/>
              </a:rPr>
              <a:t>result = result and someComputation()</a:t>
            </a:r>
            <a:r>
              <a:rPr lang="en">
                <a:solidFill>
                  <a:schemeClr val="dk1"/>
                </a:solidFill>
                <a:latin typeface="Open Sans"/>
                <a:ea typeface="Open Sans"/>
                <a:cs typeface="Open Sans"/>
                <a:sym typeface="Open Sans"/>
              </a:rPr>
              <a:t>. In that case, </a:t>
            </a:r>
            <a:r>
              <a:rPr lang="en">
                <a:solidFill>
                  <a:schemeClr val="dk1"/>
                </a:solidFill>
                <a:latin typeface="JetBrains Mono"/>
                <a:ea typeface="JetBrains Mono"/>
                <a:cs typeface="JetBrains Mono"/>
                <a:sym typeface="JetBrains Mono"/>
              </a:rPr>
              <a:t>someComputation()</a:t>
            </a:r>
            <a:r>
              <a:rPr lang="en">
                <a:solidFill>
                  <a:schemeClr val="dk1"/>
                </a:solidFill>
                <a:latin typeface="Open Sans"/>
                <a:ea typeface="Open Sans"/>
                <a:cs typeface="Open Sans"/>
                <a:sym typeface="Open Sans"/>
              </a:rPr>
              <a:t> will be executed regardless of the </a:t>
            </a:r>
            <a:r>
              <a:rPr lang="en">
                <a:solidFill>
                  <a:schemeClr val="dk1"/>
                </a:solidFill>
                <a:latin typeface="JetBrains Mono"/>
                <a:ea typeface="JetBrains Mono"/>
                <a:cs typeface="JetBrains Mono"/>
                <a:sym typeface="JetBrains Mono"/>
              </a:rPr>
              <a:t>result</a:t>
            </a:r>
            <a:r>
              <a:rPr lang="en">
                <a:solidFill>
                  <a:schemeClr val="dk1"/>
                </a:solidFill>
                <a:latin typeface="Open Sans"/>
                <a:ea typeface="Open Sans"/>
                <a:cs typeface="Open Sans"/>
                <a:sym typeface="Open Sans"/>
              </a:rPr>
              <a:t> variable’s value.</a:t>
            </a:r>
            <a:endParaRPr sz="650">
              <a:solidFill>
                <a:schemeClr val="dk1"/>
              </a:solidFill>
            </a:endParaRPr>
          </a:p>
          <a:p>
            <a:pPr indent="0" lvl="0" marL="0" rtl="0" algn="l">
              <a:lnSpc>
                <a:spcPct val="115000"/>
              </a:lnSpc>
              <a:spcBef>
                <a:spcPts val="600"/>
              </a:spcBef>
              <a:spcAft>
                <a:spcPts val="600"/>
              </a:spcAft>
              <a:buClr>
                <a:schemeClr val="dk1"/>
              </a:buClr>
              <a:buSzPts val="1100"/>
              <a:buFont typeface="Arial"/>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See the docs for more on loops: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here</a:t>
            </a:r>
            <a:r>
              <a:rPr lang="en">
                <a:solidFill>
                  <a:schemeClr val="dk1"/>
                </a:solidFill>
                <a:latin typeface="Open Sans"/>
                <a:ea typeface="Open Sans"/>
                <a:cs typeface="Open Sans"/>
                <a:sym typeface="Open Sans"/>
              </a:rPr>
              <a:t> and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here</a:t>
            </a:r>
            <a:r>
              <a:rPr lang="en">
                <a:solidFill>
                  <a:schemeClr val="dk1"/>
                </a:solidFill>
                <a:latin typeface="Open Sans"/>
                <a:ea typeface="Open Sans"/>
                <a:cs typeface="Open Sans"/>
                <a:sym typeface="Open Sans"/>
              </a:rPr>
              <a: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In the third case, a </a:t>
            </a:r>
            <a:r>
              <a:rPr i="1" lang="en">
                <a:solidFill>
                  <a:schemeClr val="dk1"/>
                </a:solidFill>
                <a:latin typeface="Open Sans"/>
                <a:ea typeface="Open Sans"/>
                <a:cs typeface="Open Sans"/>
                <a:sym typeface="Open Sans"/>
              </a:rPr>
              <a:t>destructuring declaration</a:t>
            </a:r>
            <a:r>
              <a:rPr lang="en">
                <a:solidFill>
                  <a:schemeClr val="dk1"/>
                </a:solidFill>
                <a:latin typeface="Open Sans"/>
                <a:ea typeface="Open Sans"/>
                <a:cs typeface="Open Sans"/>
                <a:sym typeface="Open Sans"/>
              </a:rPr>
              <a:t> is used in the (index, item) declaration. It will be discussed in more detail in the </a:t>
            </a:r>
            <a:r>
              <a:rPr i="1" lang="en">
                <a:solidFill>
                  <a:schemeClr val="dk1"/>
                </a:solidFill>
                <a:latin typeface="Open Sans"/>
                <a:ea typeface="Open Sans"/>
                <a:cs typeface="Open Sans"/>
                <a:sym typeface="Open Sans"/>
              </a:rPr>
              <a:t>OOP introduction</a:t>
            </a:r>
            <a:r>
              <a:rPr lang="en">
                <a:solidFill>
                  <a:schemeClr val="dk1"/>
                </a:solidFill>
                <a:latin typeface="Open Sans"/>
                <a:ea typeface="Open Sans"/>
                <a:cs typeface="Open Sans"/>
                <a:sym typeface="Open Sans"/>
              </a:rPr>
              <a:t> lecture. You can also read about it in this</a:t>
            </a:r>
            <a:r>
              <a:rPr lang="en">
                <a:solidFill>
                  <a:srgbClr val="37474F"/>
                </a:solidFill>
                <a:latin typeface="Open Sans"/>
                <a:ea typeface="Open Sans"/>
                <a:cs typeface="Open Sans"/>
                <a:sym typeface="Open Sans"/>
              </a:rPr>
              <a:t> </a:t>
            </a:r>
            <a:r>
              <a:rPr lang="en" u="sng">
                <a:solidFill>
                  <a:srgbClr val="2200CC"/>
                </a:solidFill>
                <a:latin typeface="Open Sans"/>
                <a:ea typeface="Open Sans"/>
                <a:cs typeface="Open Sans"/>
                <a:sym typeface="Open Sans"/>
                <a:hlinkClick r:id="rId4">
                  <a:extLst>
                    <a:ext uri="{A12FA001-AC4F-418D-AE19-62706E023703}">
                      <ahyp:hlinkClr val="tx"/>
                    </a:ext>
                  </a:extLst>
                </a:hlinkClick>
              </a:rPr>
              <a:t>doc article</a:t>
            </a:r>
            <a:r>
              <a:rPr lang="en">
                <a:solidFill>
                  <a:srgbClr val="37474F"/>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See the docs for more on while loops: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here</a:t>
            </a:r>
            <a:r>
              <a:rPr lang="en">
                <a:solidFill>
                  <a:schemeClr val="dk1"/>
                </a:solidFill>
                <a:latin typeface="Open Sans"/>
                <a:ea typeface="Open Sans"/>
                <a:cs typeface="Open Sans"/>
                <a:sym typeface="Open Sans"/>
              </a:rPr>
              <a:t> and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here</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See the docs for more on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returns</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See the docs for more on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ranges</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rgbClr val="000000"/>
              </a:buClr>
              <a:buSzPts val="1100"/>
              <a:buFont typeface="Arial"/>
              <a:buNone/>
            </a:pPr>
            <a:r>
              <a:rPr lang="en">
                <a:solidFill>
                  <a:schemeClr val="dk1"/>
                </a:solidFill>
                <a:latin typeface="Open Sans"/>
                <a:ea typeface="Open Sans"/>
                <a:cs typeface="Open Sans"/>
                <a:sym typeface="Open Sans"/>
              </a:rPr>
              <a:t>See the docs for more on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null checks</a:t>
            </a:r>
            <a:r>
              <a:rPr lang="en">
                <a:solidFill>
                  <a:schemeClr val="dk1"/>
                </a:solidFill>
                <a:latin typeface="Open Sans"/>
                <a:ea typeface="Open Sans"/>
                <a:cs typeface="Open Sans"/>
                <a:sym typeface="Open Sans"/>
              </a:rPr>
              <a:t> and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null safety</a:t>
            </a:r>
            <a:r>
              <a:rPr lang="en">
                <a:solidFill>
                  <a:schemeClr val="dk1"/>
                </a:solidFill>
                <a:latin typeface="Open Sans"/>
                <a:ea typeface="Open Sans"/>
                <a:cs typeface="Open Sans"/>
                <a:sym typeface="Open Sans"/>
              </a:rPr>
              <a: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The </a:t>
            </a:r>
            <a:r>
              <a:rPr lang="en">
                <a:solidFill>
                  <a:schemeClr val="dk1"/>
                </a:solidFill>
                <a:latin typeface="JetBrains Mono"/>
                <a:ea typeface="JetBrains Mono"/>
                <a:cs typeface="JetBrains Mono"/>
                <a:sym typeface="JetBrains Mono"/>
              </a:rPr>
              <a:t>text </a:t>
            </a:r>
            <a:r>
              <a:rPr lang="en">
                <a:solidFill>
                  <a:schemeClr val="dk1"/>
                </a:solidFill>
                <a:latin typeface="Open Sans"/>
                <a:ea typeface="Open Sans"/>
                <a:cs typeface="Open Sans"/>
                <a:sym typeface="Open Sans"/>
              </a:rPr>
              <a:t>in the </a:t>
            </a:r>
            <a:r>
              <a:rPr lang="en">
                <a:solidFill>
                  <a:srgbClr val="3F51B5"/>
                </a:solidFill>
                <a:latin typeface="JetBrains Mono"/>
                <a:ea typeface="JetBrains Mono"/>
                <a:cs typeface="JetBrains Mono"/>
                <a:sym typeface="JetBrains Mono"/>
              </a:rPr>
              <a:t>if</a:t>
            </a:r>
            <a:r>
              <a:rPr lang="en">
                <a:solidFill>
                  <a:schemeClr val="dk1"/>
                </a:solidFill>
                <a:latin typeface="JetBrains Mono"/>
                <a:ea typeface="JetBrains Mono"/>
                <a:cs typeface="JetBrains Mono"/>
                <a:sym typeface="JetBrains Mono"/>
              </a:rPr>
              <a:t> (text != </a:t>
            </a:r>
            <a:r>
              <a:rPr lang="en">
                <a:solidFill>
                  <a:srgbClr val="3F51B5"/>
                </a:solidFill>
                <a:latin typeface="JetBrains Mono"/>
                <a:ea typeface="JetBrains Mono"/>
                <a:cs typeface="JetBrains Mono"/>
                <a:sym typeface="JetBrains Mono"/>
              </a:rPr>
              <a:t>null</a:t>
            </a:r>
            <a:r>
              <a:rPr lang="en">
                <a:solidFill>
                  <a:schemeClr val="dk1"/>
                </a:solidFill>
                <a:latin typeface="JetBrains Mono"/>
                <a:ea typeface="JetBrains Mono"/>
                <a:cs typeface="JetBrains Mono"/>
                <a:sym typeface="JetBrains Mono"/>
              </a:rPr>
              <a:t>) { … }</a:t>
            </a:r>
            <a:r>
              <a:rPr lang="en">
                <a:solidFill>
                  <a:schemeClr val="dk1"/>
                </a:solidFill>
                <a:latin typeface="Open Sans"/>
                <a:ea typeface="Open Sans"/>
                <a:cs typeface="Open Sans"/>
                <a:sym typeface="Open Sans"/>
              </a:rPr>
              <a:t> block here is </a:t>
            </a:r>
            <a:r>
              <a:rPr lang="en">
                <a:solidFill>
                  <a:schemeClr val="dk1"/>
                </a:solidFill>
                <a:latin typeface="Open Sans"/>
                <a:ea typeface="Open Sans"/>
                <a:cs typeface="Open Sans"/>
                <a:sym typeface="Open Sans"/>
              </a:rPr>
              <a:t>smart-cast</a:t>
            </a:r>
            <a:r>
              <a:rPr lang="en">
                <a:solidFill>
                  <a:schemeClr val="dk1"/>
                </a:solidFill>
                <a:latin typeface="Open Sans"/>
                <a:ea typeface="Open Sans"/>
                <a:cs typeface="Open Sans"/>
                <a:sym typeface="Open Sans"/>
              </a:rPr>
              <a:t> to </a:t>
            </a:r>
            <a:r>
              <a:rPr lang="en">
                <a:solidFill>
                  <a:schemeClr val="dk1"/>
                </a:solidFill>
                <a:latin typeface="JetBrains Mono"/>
                <a:ea typeface="JetBrains Mono"/>
                <a:cs typeface="JetBrains Mono"/>
                <a:sym typeface="JetBrains Mono"/>
              </a:rPr>
              <a:t>String</a:t>
            </a:r>
            <a:r>
              <a:rPr lang="en">
                <a:solidFill>
                  <a:schemeClr val="dk1"/>
                </a:solidFill>
                <a:latin typeface="Open Sans"/>
                <a:ea typeface="Open Sans"/>
                <a:cs typeface="Open Sans"/>
                <a:sym typeface="Open Sans"/>
              </a:rPr>
              <a:t>, i.e. the compiler does understand that </a:t>
            </a:r>
            <a:r>
              <a:rPr lang="en">
                <a:solidFill>
                  <a:schemeClr val="dk1"/>
                </a:solidFill>
                <a:latin typeface="JetBrains Mono"/>
                <a:ea typeface="JetBrains Mono"/>
                <a:cs typeface="JetBrains Mono"/>
                <a:sym typeface="JetBrains Mono"/>
              </a:rPr>
              <a:t>text</a:t>
            </a:r>
            <a:r>
              <a:rPr lang="en">
                <a:solidFill>
                  <a:schemeClr val="dk1"/>
                </a:solidFill>
                <a:latin typeface="Open Sans"/>
                <a:ea typeface="Open Sans"/>
                <a:cs typeface="Open Sans"/>
                <a:sym typeface="Open Sans"/>
              </a:rPr>
              <a:t> is a</a:t>
            </a:r>
            <a:r>
              <a:rPr lang="en">
                <a:solidFill>
                  <a:schemeClr val="dk1"/>
                </a:solidFill>
                <a:latin typeface="JetBrains Mono"/>
                <a:ea typeface="JetBrains Mono"/>
                <a:cs typeface="JetBrains Mono"/>
                <a:sym typeface="JetBrains Mono"/>
              </a:rPr>
              <a:t> String</a:t>
            </a:r>
            <a:r>
              <a:rPr lang="en">
                <a:solidFill>
                  <a:schemeClr val="dk1"/>
                </a:solidFill>
                <a:latin typeface="Open Sans"/>
                <a:ea typeface="Open Sans"/>
                <a:cs typeface="Open Sans"/>
                <a:sym typeface="Open Sans"/>
              </a:rPr>
              <a:t> because the </a:t>
            </a:r>
            <a:r>
              <a:rPr lang="en">
                <a:solidFill>
                  <a:schemeClr val="dk1"/>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 expression checks that </a:t>
            </a:r>
            <a:r>
              <a:rPr lang="en">
                <a:solidFill>
                  <a:schemeClr val="dk1"/>
                </a:solidFill>
                <a:latin typeface="JetBrains Mono"/>
                <a:ea typeface="JetBrains Mono"/>
                <a:cs typeface="JetBrains Mono"/>
                <a:sym typeface="JetBrains Mono"/>
              </a:rPr>
              <a:t>text</a:t>
            </a:r>
            <a:r>
              <a:rPr lang="en">
                <a:solidFill>
                  <a:schemeClr val="dk1"/>
                </a:solidFill>
                <a:latin typeface="Open Sans"/>
                <a:ea typeface="Open Sans"/>
                <a:cs typeface="Open Sans"/>
                <a:sym typeface="Open Sans"/>
              </a:rPr>
              <a:t> cannot be </a:t>
            </a:r>
            <a:r>
              <a:rPr lang="en">
                <a:solidFill>
                  <a:srgbClr val="3F51B5"/>
                </a:solidFill>
                <a:latin typeface="JetBrains Mono"/>
                <a:ea typeface="JetBrains Mono"/>
                <a:cs typeface="JetBrains Mono"/>
                <a:sym typeface="JetBrains Mono"/>
              </a:rPr>
              <a:t>null</a:t>
            </a:r>
            <a:r>
              <a:rPr lang="en">
                <a:solidFill>
                  <a:schemeClr val="dk1"/>
                </a:solidFill>
                <a:latin typeface="Open Sans"/>
                <a:ea typeface="Open Sans"/>
                <a:cs typeface="Open Sans"/>
                <a:sym typeface="Open Sans"/>
              </a:rPr>
              <a:t>. See the docs for more on </a:t>
            </a:r>
            <a:r>
              <a:rPr lang="en" u="sng">
                <a:solidFill>
                  <a:srgbClr val="2200CC"/>
                </a:solidFill>
                <a:latin typeface="Open Sans"/>
                <a:ea typeface="Open Sans"/>
                <a:cs typeface="Open Sans"/>
                <a:sym typeface="Open Sans"/>
                <a:hlinkClick r:id="rId4">
                  <a:extLst>
                    <a:ext uri="{A12FA001-AC4F-418D-AE19-62706E023703}">
                      <ahyp:hlinkClr val="tx"/>
                    </a:ext>
                  </a:extLst>
                </a:hlinkClick>
              </a:rPr>
              <a:t>null checks</a:t>
            </a:r>
            <a:r>
              <a:rPr lang="en">
                <a:solidFill>
                  <a:schemeClr val="dk1"/>
                </a:solidFill>
                <a:latin typeface="Open Sans"/>
                <a:ea typeface="Open Sans"/>
                <a:cs typeface="Open Sans"/>
                <a:sym typeface="Open Sans"/>
              </a:rPr>
              <a:t>. Smart casts are highlighted in some IDEs (for example, in IntelliJ IDEA, unless the option is turned off in settings). </a:t>
            </a:r>
            <a:r>
              <a:rPr lang="en">
                <a:solidFill>
                  <a:schemeClr val="dk1"/>
                </a:solidFill>
                <a:latin typeface="Open Sans"/>
                <a:ea typeface="Open Sans"/>
                <a:cs typeface="Open Sans"/>
                <a:sym typeface="Open Sans"/>
              </a:rPr>
              <a:t>Smart casts </a:t>
            </a:r>
            <a:r>
              <a:rPr lang="en">
                <a:solidFill>
                  <a:schemeClr val="dk1"/>
                </a:solidFill>
                <a:latin typeface="Open Sans"/>
                <a:ea typeface="Open Sans"/>
                <a:cs typeface="Open Sans"/>
                <a:sym typeface="Open Sans"/>
              </a:rPr>
              <a:t>will be discussed in more detail in the </a:t>
            </a:r>
            <a:r>
              <a:rPr i="1" lang="en">
                <a:solidFill>
                  <a:schemeClr val="dk1"/>
                </a:solidFill>
                <a:latin typeface="Open Sans"/>
                <a:ea typeface="Open Sans"/>
                <a:cs typeface="Open Sans"/>
                <a:sym typeface="Open Sans"/>
              </a:rPr>
              <a:t>FP </a:t>
            </a:r>
            <a:r>
              <a:rPr lang="en">
                <a:solidFill>
                  <a:schemeClr val="dk1"/>
                </a:solidFill>
                <a:latin typeface="Open Sans"/>
                <a:ea typeface="Open Sans"/>
                <a:cs typeface="Open Sans"/>
                <a:sym typeface="Open Sans"/>
              </a:rPr>
              <a:t>and </a:t>
            </a:r>
            <a:r>
              <a:rPr i="1" lang="en">
                <a:solidFill>
                  <a:schemeClr val="dk1"/>
                </a:solidFill>
                <a:latin typeface="Open Sans"/>
                <a:ea typeface="Open Sans"/>
                <a:cs typeface="Open Sans"/>
                <a:sym typeface="Open Sans"/>
              </a:rPr>
              <a:t>JVM &amp; Kotlin compiler</a:t>
            </a:r>
            <a:r>
              <a:rPr lang="en">
                <a:solidFill>
                  <a:schemeClr val="dk1"/>
                </a:solidFill>
                <a:latin typeface="Open Sans"/>
                <a:ea typeface="Open Sans"/>
                <a:cs typeface="Open Sans"/>
                <a:sym typeface="Open Sans"/>
              </a:rPr>
              <a:t> lectures. You can also refer to the docs for more on </a:t>
            </a:r>
            <a:r>
              <a:rPr lang="en" u="sng">
                <a:solidFill>
                  <a:srgbClr val="2200CC"/>
                </a:solidFill>
                <a:latin typeface="Open Sans"/>
                <a:ea typeface="Open Sans"/>
                <a:cs typeface="Open Sans"/>
                <a:sym typeface="Open Sans"/>
                <a:hlinkClick r:id="rId5">
                  <a:extLst>
                    <a:ext uri="{A12FA001-AC4F-418D-AE19-62706E023703}">
                      <ahyp:hlinkClr val="tx"/>
                    </a:ext>
                  </a:extLst>
                </a:hlinkClick>
              </a:rPr>
              <a:t>smart casts</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See the docs for more on the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Elvis operator</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br>
              <a:rPr lang="en">
                <a:solidFill>
                  <a:schemeClr val="dk1"/>
                </a:solidFill>
                <a:latin typeface="Raleway"/>
                <a:ea typeface="Raleway"/>
                <a:cs typeface="Raleway"/>
                <a:sym typeface="Raleway"/>
              </a:rPr>
            </a:br>
            <a:r>
              <a:rPr lang="en">
                <a:solidFill>
                  <a:schemeClr val="dk1"/>
                </a:solidFill>
                <a:latin typeface="JetBrains Mono"/>
                <a:ea typeface="JetBrains Mono"/>
                <a:cs typeface="JetBrains Mono"/>
                <a:sym typeface="JetBrains Mono"/>
              </a:rPr>
              <a:t>x ?: y</a:t>
            </a:r>
            <a:r>
              <a:rPr lang="en">
                <a:solidFill>
                  <a:schemeClr val="dk1"/>
                </a:solidFill>
                <a:latin typeface="Open Sans"/>
                <a:ea typeface="Open Sans"/>
                <a:cs typeface="Open Sans"/>
                <a:sym typeface="Open Sans"/>
              </a:rPr>
              <a:t> is equivalent to </a:t>
            </a:r>
            <a:r>
              <a:rPr lang="en">
                <a:solidFill>
                  <a:srgbClr val="3F51B5"/>
                </a:solidFill>
                <a:latin typeface="JetBrains Mono"/>
                <a:ea typeface="JetBrains Mono"/>
                <a:cs typeface="JetBrains Mono"/>
                <a:sym typeface="JetBrains Mono"/>
              </a:rPr>
              <a:t>if</a:t>
            </a:r>
            <a:r>
              <a:rPr lang="en">
                <a:solidFill>
                  <a:schemeClr val="dk1"/>
                </a:solidFill>
                <a:latin typeface="JetBrains Mono"/>
                <a:ea typeface="JetBrains Mono"/>
                <a:cs typeface="JetBrains Mono"/>
                <a:sym typeface="JetBrains Mono"/>
              </a:rPr>
              <a:t> (x != null) x </a:t>
            </a:r>
            <a:r>
              <a:rPr lang="en">
                <a:solidFill>
                  <a:srgbClr val="3F51B5"/>
                </a:solidFill>
                <a:latin typeface="JetBrains Mono"/>
                <a:ea typeface="JetBrains Mono"/>
                <a:cs typeface="JetBrains Mono"/>
                <a:sym typeface="JetBrains Mono"/>
              </a:rPr>
              <a:t>else</a:t>
            </a:r>
            <a:r>
              <a:rPr lang="en">
                <a:solidFill>
                  <a:schemeClr val="dk1"/>
                </a:solidFill>
                <a:latin typeface="JetBrains Mono"/>
                <a:ea typeface="JetBrains Mono"/>
                <a:cs typeface="JetBrains Mono"/>
                <a:sym typeface="JetBrains Mono"/>
              </a:rPr>
              <a:t> y</a:t>
            </a:r>
            <a:r>
              <a:rPr lang="en">
                <a:solidFill>
                  <a:schemeClr val="dk1"/>
                </a:solidFill>
                <a:latin typeface="Open Sans"/>
                <a:ea typeface="Open Sans"/>
                <a:cs typeface="Open Sans"/>
                <a:sym typeface="Open Sans"/>
              </a:rPr>
              <a:t>. This fully describes the Elvis operator’s behavior.</a:t>
            </a:r>
            <a:endParaRPr>
              <a:solidFill>
                <a:schemeClr val="dk1"/>
              </a:solidFill>
              <a:latin typeface="Open Sans"/>
              <a:ea typeface="Open Sans"/>
              <a:cs typeface="Open Sans"/>
              <a:sym typeface="Open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 name="Google Shape;4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rgbClr val="000000"/>
              </a:buClr>
              <a:buSzPts val="1100"/>
              <a:buFont typeface="Arial"/>
              <a:buNone/>
            </a:pPr>
            <a:r>
              <a:rPr lang="en">
                <a:solidFill>
                  <a:schemeClr val="dk1"/>
                </a:solidFill>
                <a:latin typeface="Open Sans"/>
                <a:ea typeface="Open Sans"/>
                <a:cs typeface="Open Sans"/>
                <a:sym typeface="Open Sans"/>
              </a:rPr>
              <a:t>See the docs for more on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null safety</a:t>
            </a:r>
            <a:r>
              <a:rPr lang="en">
                <a:solidFill>
                  <a:schemeClr val="dk1"/>
                </a:solidFill>
                <a:latin typeface="Open Sans"/>
                <a:ea typeface="Open Sans"/>
                <a:cs typeface="Open Sans"/>
                <a:sym typeface="Open Sans"/>
              </a:rPr>
              <a: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More information about </a:t>
            </a:r>
            <a:r>
              <a:rPr i="1" lang="en">
                <a:solidFill>
                  <a:schemeClr val="dk1"/>
                </a:solidFill>
                <a:latin typeface="Open Sans"/>
                <a:ea typeface="Open Sans"/>
                <a:cs typeface="Open Sans"/>
                <a:sym typeface="Open Sans"/>
              </a:rPr>
              <a:t>scope functions</a:t>
            </a:r>
            <a:r>
              <a:rPr lang="en">
                <a:solidFill>
                  <a:schemeClr val="dk1"/>
                </a:solidFill>
                <a:latin typeface="Open Sans"/>
                <a:ea typeface="Open Sans"/>
                <a:cs typeface="Open Sans"/>
                <a:sym typeface="Open Sans"/>
              </a:rPr>
              <a:t> (</a:t>
            </a:r>
            <a:r>
              <a:rPr lang="en">
                <a:solidFill>
                  <a:srgbClr val="3F51B5"/>
                </a:solidFill>
                <a:latin typeface="JetBrains Mono"/>
                <a:ea typeface="JetBrains Mono"/>
                <a:cs typeface="JetBrains Mono"/>
                <a:sym typeface="JetBrains Mono"/>
              </a:rPr>
              <a:t>let</a:t>
            </a:r>
            <a:r>
              <a:rPr lang="en">
                <a:solidFill>
                  <a:schemeClr val="dk1"/>
                </a:solidFill>
                <a:latin typeface="Raleway"/>
                <a:ea typeface="Raleway"/>
                <a:cs typeface="Raleway"/>
                <a:sym typeface="Raleway"/>
              </a:rPr>
              <a:t>, </a:t>
            </a:r>
            <a:r>
              <a:rPr lang="en">
                <a:solidFill>
                  <a:srgbClr val="3F51B5"/>
                </a:solidFill>
                <a:latin typeface="JetBrains Mono"/>
                <a:ea typeface="JetBrains Mono"/>
                <a:cs typeface="JetBrains Mono"/>
                <a:sym typeface="JetBrains Mono"/>
              </a:rPr>
              <a:t>apply</a:t>
            </a:r>
            <a:r>
              <a:rPr lang="en">
                <a:solidFill>
                  <a:schemeClr val="dk1"/>
                </a:solidFill>
                <a:latin typeface="Open Sans"/>
                <a:ea typeface="Open Sans"/>
                <a:cs typeface="Open Sans"/>
                <a:sym typeface="Open Sans"/>
              </a:rPr>
              <a:t>, and others) can be found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here</a:t>
            </a:r>
            <a:r>
              <a:rPr lang="en">
                <a:solidFill>
                  <a:schemeClr val="dk1"/>
                </a:solidFill>
                <a:latin typeface="Open Sans"/>
                <a:ea typeface="Open Sans"/>
                <a:cs typeface="Open Sans"/>
                <a:sym typeface="Open Sans"/>
              </a:rPr>
              <a:t>. It makes more sense to read this documentation after the </a:t>
            </a:r>
            <a:r>
              <a:rPr i="1" lang="en">
                <a:solidFill>
                  <a:schemeClr val="dk1"/>
                </a:solidFill>
                <a:latin typeface="Open Sans"/>
                <a:ea typeface="Open Sans"/>
                <a:cs typeface="Open Sans"/>
                <a:sym typeface="Open Sans"/>
              </a:rPr>
              <a:t>OOP introduction</a:t>
            </a:r>
            <a:r>
              <a:rPr lang="en">
                <a:solidFill>
                  <a:schemeClr val="dk1"/>
                </a:solidFill>
                <a:latin typeface="Open Sans"/>
                <a:ea typeface="Open Sans"/>
                <a:cs typeface="Open Sans"/>
                <a:sym typeface="Open Sans"/>
              </a:rPr>
              <a:t> lecture.</a:t>
            </a:r>
            <a:endParaRPr>
              <a:latin typeface="Open Sans"/>
              <a:ea typeface="Open Sans"/>
              <a:cs typeface="Open Sans"/>
              <a:sym typeface="Open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latin typeface="Open Sans"/>
                <a:ea typeface="Open Sans"/>
                <a:cs typeface="Open Sans"/>
                <a:sym typeface="Open Sans"/>
              </a:rPr>
              <a:t>See the docs for more on the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 operator</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solidFill>
                  <a:srgbClr val="333333"/>
                </a:solidFill>
                <a:latin typeface="Open Sans"/>
                <a:ea typeface="Open Sans"/>
                <a:cs typeface="Open Sans"/>
                <a:sym typeface="Open Sans"/>
              </a:rPr>
              <a:t>See the docs for more on </a:t>
            </a:r>
            <a:r>
              <a:rPr lang="en">
                <a:solidFill>
                  <a:srgbClr val="497BB7"/>
                </a:solidFill>
                <a:latin typeface="JetBrains Mono"/>
                <a:ea typeface="JetBrains Mono"/>
                <a:cs typeface="JetBrains Mono"/>
                <a:sym typeface="JetBrains Mono"/>
              </a:rPr>
              <a:t>TODO</a:t>
            </a:r>
            <a:r>
              <a:rPr lang="en">
                <a:solidFill>
                  <a:srgbClr val="333333"/>
                </a:solidFill>
                <a:latin typeface="Open Sans"/>
                <a:ea typeface="Open Sans"/>
                <a:cs typeface="Open Sans"/>
                <a:sym typeface="Open Sans"/>
              </a:rPr>
              <a:t>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here</a:t>
            </a:r>
            <a:r>
              <a:rPr lang="en">
                <a:solidFill>
                  <a:srgbClr val="333333"/>
                </a:solidFill>
                <a:latin typeface="Open Sans"/>
                <a:ea typeface="Open Sans"/>
                <a:cs typeface="Open Sans"/>
                <a:sym typeface="Open Sans"/>
              </a:rPr>
              <a:t> and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here</a:t>
            </a:r>
            <a:r>
              <a:rPr lang="en">
                <a:solidFill>
                  <a:srgbClr val="333333"/>
                </a:solidFill>
                <a:latin typeface="Open Sans"/>
                <a:ea typeface="Open Sans"/>
                <a:cs typeface="Open Sans"/>
                <a:sym typeface="Open Sans"/>
              </a:rPr>
              <a:t>. Also see other similar functions: </a:t>
            </a:r>
            <a:r>
              <a:rPr lang="en" u="sng">
                <a:solidFill>
                  <a:srgbClr val="2200CC"/>
                </a:solidFill>
                <a:latin typeface="JetBrains Mono"/>
                <a:ea typeface="JetBrains Mono"/>
                <a:cs typeface="JetBrains Mono"/>
                <a:sym typeface="JetBrains Mono"/>
                <a:hlinkClick r:id="rId4">
                  <a:extLst>
                    <a:ext uri="{A12FA001-AC4F-418D-AE19-62706E023703}">
                      <ahyp:hlinkClr val="tx"/>
                    </a:ext>
                  </a:extLst>
                </a:hlinkClick>
              </a:rPr>
              <a:t>error</a:t>
            </a:r>
            <a:r>
              <a:rPr lang="en">
                <a:solidFill>
                  <a:srgbClr val="333333"/>
                </a:solidFill>
                <a:latin typeface="Raleway"/>
                <a:ea typeface="Raleway"/>
                <a:cs typeface="Raleway"/>
                <a:sym typeface="Raleway"/>
              </a:rPr>
              <a:t>, </a:t>
            </a:r>
            <a:r>
              <a:rPr lang="en" u="sng">
                <a:solidFill>
                  <a:srgbClr val="2200CC"/>
                </a:solidFill>
                <a:latin typeface="JetBrains Mono"/>
                <a:ea typeface="JetBrains Mono"/>
                <a:cs typeface="JetBrains Mono"/>
                <a:sym typeface="JetBrains Mono"/>
                <a:hlinkClick r:id="rId5">
                  <a:extLst>
                    <a:ext uri="{A12FA001-AC4F-418D-AE19-62706E023703}">
                      <ahyp:hlinkClr val="tx"/>
                    </a:ext>
                  </a:extLst>
                </a:hlinkClick>
              </a:rPr>
              <a:t>require</a:t>
            </a:r>
            <a:r>
              <a:rPr lang="en">
                <a:solidFill>
                  <a:srgbClr val="333333"/>
                </a:solidFill>
                <a:latin typeface="Raleway"/>
                <a:ea typeface="Raleway"/>
                <a:cs typeface="Raleway"/>
                <a:sym typeface="Raleway"/>
              </a:rPr>
              <a:t>, </a:t>
            </a:r>
            <a:r>
              <a:rPr lang="en" u="sng">
                <a:solidFill>
                  <a:srgbClr val="2200CC"/>
                </a:solidFill>
                <a:latin typeface="JetBrains Mono"/>
                <a:ea typeface="JetBrains Mono"/>
                <a:cs typeface="JetBrains Mono"/>
                <a:sym typeface="JetBrains Mono"/>
                <a:hlinkClick r:id="rId6">
                  <a:extLst>
                    <a:ext uri="{A12FA001-AC4F-418D-AE19-62706E023703}">
                      <ahyp:hlinkClr val="tx"/>
                    </a:ext>
                  </a:extLst>
                </a:hlinkClick>
              </a:rPr>
              <a:t>requireNotNull</a:t>
            </a:r>
            <a:r>
              <a:rPr lang="en">
                <a:solidFill>
                  <a:schemeClr val="dk1"/>
                </a:solidFill>
                <a:latin typeface="Raleway"/>
                <a:ea typeface="Raleway"/>
                <a:cs typeface="Raleway"/>
                <a:sym typeface="Raleway"/>
              </a:rPr>
              <a:t>, </a:t>
            </a:r>
            <a:r>
              <a:rPr lang="en" u="sng">
                <a:solidFill>
                  <a:srgbClr val="2200CC"/>
                </a:solidFill>
                <a:latin typeface="JetBrains Mono"/>
                <a:ea typeface="JetBrains Mono"/>
                <a:cs typeface="JetBrains Mono"/>
                <a:sym typeface="JetBrains Mono"/>
                <a:hlinkClick r:id="rId7">
                  <a:extLst>
                    <a:ext uri="{A12FA001-AC4F-418D-AE19-62706E023703}">
                      <ahyp:hlinkClr val="tx"/>
                    </a:ext>
                  </a:extLst>
                </a:hlinkClick>
              </a:rPr>
              <a:t>check</a:t>
            </a:r>
            <a:r>
              <a:rPr lang="en">
                <a:solidFill>
                  <a:schemeClr val="dk1"/>
                </a:solidFill>
                <a:latin typeface="Raleway"/>
                <a:ea typeface="Raleway"/>
                <a:cs typeface="Raleway"/>
                <a:sym typeface="Raleway"/>
              </a:rPr>
              <a:t>, </a:t>
            </a:r>
            <a:r>
              <a:rPr lang="en" u="sng">
                <a:solidFill>
                  <a:srgbClr val="2200CC"/>
                </a:solidFill>
                <a:latin typeface="JetBrains Mono"/>
                <a:ea typeface="JetBrains Mono"/>
                <a:cs typeface="JetBrains Mono"/>
                <a:sym typeface="JetBrains Mono"/>
                <a:hlinkClick r:id="rId8">
                  <a:extLst>
                    <a:ext uri="{A12FA001-AC4F-418D-AE19-62706E023703}">
                      <ahyp:hlinkClr val="tx"/>
                    </a:ext>
                  </a:extLst>
                </a:hlinkClick>
              </a:rPr>
              <a:t>checkNotNull</a:t>
            </a:r>
            <a:r>
              <a:rPr lang="en">
                <a:solidFill>
                  <a:schemeClr val="dk1"/>
                </a:solidFill>
                <a:latin typeface="Open Sans"/>
                <a:ea typeface="Open Sans"/>
                <a:cs typeface="Open Sans"/>
                <a:sym typeface="Open Sans"/>
              </a:rPr>
              <a:t>, and </a:t>
            </a:r>
            <a:r>
              <a:rPr lang="en" u="sng">
                <a:solidFill>
                  <a:srgbClr val="2200CC"/>
                </a:solidFill>
                <a:latin typeface="JetBrains Mono"/>
                <a:ea typeface="JetBrains Mono"/>
                <a:cs typeface="JetBrains Mono"/>
                <a:sym typeface="JetBrains Mono"/>
                <a:hlinkClick r:id="rId9">
                  <a:extLst>
                    <a:ext uri="{A12FA001-AC4F-418D-AE19-62706E023703}">
                      <ahyp:hlinkClr val="tx"/>
                    </a:ext>
                  </a:extLst>
                </a:hlinkClick>
              </a:rPr>
              <a:t>assert</a:t>
            </a:r>
            <a:r>
              <a:rPr lang="en">
                <a:solidFill>
                  <a:schemeClr val="dk1"/>
                </a:solidFill>
                <a:latin typeface="Raleway"/>
                <a:ea typeface="Raleway"/>
                <a:cs typeface="Raleway"/>
                <a:sym typeface="Raleway"/>
              </a:rPr>
              <a:t>.</a:t>
            </a:r>
            <a:endParaRPr>
              <a:solidFill>
                <a:schemeClr val="dk1"/>
              </a:solidFill>
              <a:latin typeface="Raleway"/>
              <a:ea typeface="Raleway"/>
              <a:cs typeface="Raleway"/>
              <a:sym typeface="Raleway"/>
            </a:endParaRPr>
          </a:p>
          <a:p>
            <a:pPr indent="0" lvl="0" marL="0" rtl="0" algn="l">
              <a:lnSpc>
                <a:spcPct val="150000"/>
              </a:lnSpc>
              <a:spcBef>
                <a:spcPts val="0"/>
              </a:spcBef>
              <a:spcAft>
                <a:spcPts val="0"/>
              </a:spcAft>
              <a:buClr>
                <a:schemeClr val="dk1"/>
              </a:buClr>
              <a:buSzPts val="1100"/>
              <a:buFont typeface="Arial"/>
              <a:buNone/>
            </a:pPr>
            <a:br>
              <a:rPr lang="en">
                <a:solidFill>
                  <a:srgbClr val="333333"/>
                </a:solidFill>
                <a:latin typeface="Raleway"/>
                <a:ea typeface="Raleway"/>
                <a:cs typeface="Raleway"/>
                <a:sym typeface="Raleway"/>
              </a:rPr>
            </a:br>
            <a:r>
              <a:rPr lang="en">
                <a:solidFill>
                  <a:srgbClr val="497BB7"/>
                </a:solidFill>
                <a:latin typeface="JetBrains Mono"/>
                <a:ea typeface="JetBrains Mono"/>
                <a:cs typeface="JetBrains Mono"/>
                <a:sym typeface="JetBrains Mono"/>
              </a:rPr>
              <a:t>TODO</a:t>
            </a:r>
            <a:r>
              <a:rPr lang="en">
                <a:solidFill>
                  <a:schemeClr val="dk1"/>
                </a:solidFill>
                <a:latin typeface="Open Sans"/>
                <a:ea typeface="Open Sans"/>
                <a:cs typeface="Open Sans"/>
                <a:sym typeface="Open Sans"/>
              </a:rPr>
              <a:t> is usually used to prototype some logic but defer its implementation, because it’s hard to implement all the logic at once. It’s</a:t>
            </a:r>
            <a:r>
              <a:rPr lang="en">
                <a:solidFill>
                  <a:schemeClr val="dk1"/>
                </a:solidFill>
                <a:latin typeface="Raleway"/>
                <a:ea typeface="Raleway"/>
                <a:cs typeface="Raleway"/>
                <a:sym typeface="Raleway"/>
              </a:rPr>
              <a:t> </a:t>
            </a:r>
            <a:r>
              <a:rPr lang="en">
                <a:solidFill>
                  <a:schemeClr val="dk1"/>
                </a:solidFill>
                <a:latin typeface="Open Sans"/>
                <a:ea typeface="Open Sans"/>
                <a:cs typeface="Open Sans"/>
                <a:sym typeface="Open Sans"/>
              </a:rPr>
              <a:t>easier to implement it incrementally by assigning all necessary entities (classes, interfaces, and their methods and values) with </a:t>
            </a:r>
            <a:r>
              <a:rPr lang="en">
                <a:solidFill>
                  <a:srgbClr val="497BB7"/>
                </a:solidFill>
                <a:latin typeface="JetBrains Mono"/>
                <a:ea typeface="JetBrains Mono"/>
                <a:cs typeface="JetBrains Mono"/>
                <a:sym typeface="JetBrains Mono"/>
              </a:rPr>
              <a:t>TODO</a:t>
            </a:r>
            <a:r>
              <a:rPr lang="en">
                <a:solidFill>
                  <a:schemeClr val="dk1"/>
                </a:solidFill>
                <a:latin typeface="Open Sans"/>
                <a:ea typeface="Open Sans"/>
                <a:cs typeface="Open Sans"/>
                <a:sym typeface="Open Sans"/>
              </a:rPr>
              <a:t>s and then replacing the </a:t>
            </a:r>
            <a:r>
              <a:rPr lang="en">
                <a:solidFill>
                  <a:srgbClr val="497BB7"/>
                </a:solidFill>
                <a:latin typeface="JetBrains Mono"/>
                <a:ea typeface="JetBrains Mono"/>
                <a:cs typeface="JetBrains Mono"/>
                <a:sym typeface="JetBrains Mono"/>
              </a:rPr>
              <a:t>TODO</a:t>
            </a:r>
            <a:r>
              <a:rPr lang="en">
                <a:solidFill>
                  <a:schemeClr val="dk1"/>
                </a:solidFill>
                <a:latin typeface="Open Sans"/>
                <a:ea typeface="Open Sans"/>
                <a:cs typeface="Open Sans"/>
                <a:sym typeface="Open Sans"/>
              </a:rPr>
              <a:t>s with actual implementations step by step, from bottom to top.</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Because of how </a:t>
            </a:r>
            <a:r>
              <a:rPr lang="en">
                <a:solidFill>
                  <a:srgbClr val="497BB7"/>
                </a:solidFill>
                <a:latin typeface="JetBrains Mono"/>
                <a:ea typeface="JetBrains Mono"/>
                <a:cs typeface="JetBrains Mono"/>
                <a:sym typeface="JetBrains Mono"/>
              </a:rPr>
              <a:t>TODO</a:t>
            </a:r>
            <a:r>
              <a:rPr lang="en">
                <a:solidFill>
                  <a:schemeClr val="dk1"/>
                </a:solidFill>
                <a:latin typeface="Open Sans"/>
                <a:ea typeface="Open Sans"/>
                <a:cs typeface="Open Sans"/>
                <a:sym typeface="Open Sans"/>
              </a:rPr>
              <a:t> is implemented, it will allow the stub code to compile. Also, all </a:t>
            </a:r>
            <a:r>
              <a:rPr lang="en">
                <a:solidFill>
                  <a:srgbClr val="497BB7"/>
                </a:solidFill>
                <a:latin typeface="JetBrains Mono"/>
                <a:ea typeface="JetBrains Mono"/>
                <a:cs typeface="JetBrains Mono"/>
                <a:sym typeface="JetBrains Mono"/>
              </a:rPr>
              <a:t>TODO</a:t>
            </a:r>
            <a:r>
              <a:rPr lang="en">
                <a:solidFill>
                  <a:schemeClr val="dk1"/>
                </a:solidFill>
                <a:latin typeface="Raleway"/>
                <a:ea typeface="Raleway"/>
                <a:cs typeface="Raleway"/>
                <a:sym typeface="Raleway"/>
              </a:rPr>
              <a:t> </a:t>
            </a:r>
            <a:r>
              <a:rPr lang="en">
                <a:solidFill>
                  <a:schemeClr val="dk1"/>
                </a:solidFill>
                <a:latin typeface="Open Sans"/>
                <a:ea typeface="Open Sans"/>
                <a:cs typeface="Open Sans"/>
                <a:sym typeface="Open Sans"/>
              </a:rPr>
              <a:t>usages are added to the TODO/FIXME/etc. list in IntelliJ IDEA, so you can find everything you need to implement in the blink of an eye and be sure nothing is missed.</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Also,</a:t>
            </a:r>
            <a:r>
              <a:rPr lang="en">
                <a:solidFill>
                  <a:srgbClr val="333333"/>
                </a:solidFill>
                <a:latin typeface="Open Sans"/>
                <a:ea typeface="Open Sans"/>
                <a:cs typeface="Open Sans"/>
                <a:sym typeface="Open Sans"/>
              </a:rPr>
              <a:t> </a:t>
            </a:r>
            <a:r>
              <a:rPr lang="en" u="sng">
                <a:solidFill>
                  <a:srgbClr val="2200CC"/>
                </a:solidFill>
                <a:latin typeface="JetBrains Mono"/>
                <a:ea typeface="JetBrains Mono"/>
                <a:cs typeface="JetBrains Mono"/>
                <a:sym typeface="JetBrains Mono"/>
                <a:hlinkClick r:id="rId10">
                  <a:extLst>
                    <a:ext uri="{A12FA001-AC4F-418D-AE19-62706E023703}">
                      <ahyp:hlinkClr val="tx"/>
                    </a:ext>
                  </a:extLst>
                </a:hlinkClick>
              </a:rPr>
              <a:t>error</a:t>
            </a:r>
            <a:r>
              <a:rPr lang="en">
                <a:solidFill>
                  <a:srgbClr val="333333"/>
                </a:solidFill>
                <a:latin typeface="Raleway"/>
                <a:ea typeface="Raleway"/>
                <a:cs typeface="Raleway"/>
                <a:sym typeface="Raleway"/>
              </a:rPr>
              <a:t>, </a:t>
            </a:r>
            <a:r>
              <a:rPr lang="en" u="sng">
                <a:solidFill>
                  <a:srgbClr val="2200CC"/>
                </a:solidFill>
                <a:latin typeface="JetBrains Mono"/>
                <a:ea typeface="JetBrains Mono"/>
                <a:cs typeface="JetBrains Mono"/>
                <a:sym typeface="JetBrains Mono"/>
                <a:hlinkClick r:id="rId11">
                  <a:extLst>
                    <a:ext uri="{A12FA001-AC4F-418D-AE19-62706E023703}">
                      <ahyp:hlinkClr val="tx"/>
                    </a:ext>
                  </a:extLst>
                </a:hlinkClick>
              </a:rPr>
              <a:t>require</a:t>
            </a:r>
            <a:r>
              <a:rPr lang="en">
                <a:solidFill>
                  <a:srgbClr val="333333"/>
                </a:solidFill>
                <a:latin typeface="Raleway"/>
                <a:ea typeface="Raleway"/>
                <a:cs typeface="Raleway"/>
                <a:sym typeface="Raleway"/>
              </a:rPr>
              <a:t>, </a:t>
            </a:r>
            <a:r>
              <a:rPr lang="en" u="sng">
                <a:solidFill>
                  <a:srgbClr val="2200CC"/>
                </a:solidFill>
                <a:latin typeface="JetBrains Mono"/>
                <a:ea typeface="JetBrains Mono"/>
                <a:cs typeface="JetBrains Mono"/>
                <a:sym typeface="JetBrains Mono"/>
                <a:hlinkClick r:id="rId12">
                  <a:extLst>
                    <a:ext uri="{A12FA001-AC4F-418D-AE19-62706E023703}">
                      <ahyp:hlinkClr val="tx"/>
                    </a:ext>
                  </a:extLst>
                </a:hlinkClick>
              </a:rPr>
              <a:t>requireNotNull</a:t>
            </a:r>
            <a:r>
              <a:rPr lang="en">
                <a:solidFill>
                  <a:schemeClr val="dk1"/>
                </a:solidFill>
                <a:latin typeface="Raleway"/>
                <a:ea typeface="Raleway"/>
                <a:cs typeface="Raleway"/>
                <a:sym typeface="Raleway"/>
              </a:rPr>
              <a:t>, </a:t>
            </a:r>
            <a:r>
              <a:rPr lang="en" u="sng">
                <a:solidFill>
                  <a:srgbClr val="2200CC"/>
                </a:solidFill>
                <a:latin typeface="JetBrains Mono"/>
                <a:ea typeface="JetBrains Mono"/>
                <a:cs typeface="JetBrains Mono"/>
                <a:sym typeface="JetBrains Mono"/>
                <a:hlinkClick r:id="rId13">
                  <a:extLst>
                    <a:ext uri="{A12FA001-AC4F-418D-AE19-62706E023703}">
                      <ahyp:hlinkClr val="tx"/>
                    </a:ext>
                  </a:extLst>
                </a:hlinkClick>
              </a:rPr>
              <a:t>check</a:t>
            </a:r>
            <a:r>
              <a:rPr lang="en">
                <a:solidFill>
                  <a:schemeClr val="dk1"/>
                </a:solidFill>
                <a:latin typeface="Open Sans"/>
                <a:ea typeface="Open Sans"/>
                <a:cs typeface="Open Sans"/>
                <a:sym typeface="Open Sans"/>
              </a:rPr>
              <a:t>,</a:t>
            </a:r>
            <a:r>
              <a:rPr lang="en">
                <a:solidFill>
                  <a:schemeClr val="dk1"/>
                </a:solidFill>
                <a:latin typeface="Raleway"/>
                <a:ea typeface="Raleway"/>
                <a:cs typeface="Raleway"/>
                <a:sym typeface="Raleway"/>
              </a:rPr>
              <a:t> </a:t>
            </a:r>
            <a:r>
              <a:rPr lang="en">
                <a:solidFill>
                  <a:schemeClr val="dk1"/>
                </a:solidFill>
                <a:latin typeface="Open Sans"/>
                <a:ea typeface="Open Sans"/>
                <a:cs typeface="Open Sans"/>
                <a:sym typeface="Open Sans"/>
              </a:rPr>
              <a:t>and</a:t>
            </a:r>
            <a:r>
              <a:rPr lang="en">
                <a:solidFill>
                  <a:schemeClr val="dk1"/>
                </a:solidFill>
                <a:latin typeface="Raleway"/>
                <a:ea typeface="Raleway"/>
                <a:cs typeface="Raleway"/>
                <a:sym typeface="Raleway"/>
              </a:rPr>
              <a:t> </a:t>
            </a:r>
            <a:r>
              <a:rPr lang="en" u="sng">
                <a:solidFill>
                  <a:srgbClr val="2200CC"/>
                </a:solidFill>
                <a:latin typeface="JetBrains Mono"/>
                <a:ea typeface="JetBrains Mono"/>
                <a:cs typeface="JetBrains Mono"/>
                <a:sym typeface="JetBrains Mono"/>
                <a:hlinkClick r:id="rId14">
                  <a:extLst>
                    <a:ext uri="{A12FA001-AC4F-418D-AE19-62706E023703}">
                      <ahyp:hlinkClr val="tx"/>
                    </a:ext>
                  </a:extLst>
                </a:hlinkClick>
              </a:rPr>
              <a:t>checkNotNull</a:t>
            </a:r>
            <a:r>
              <a:rPr lang="en">
                <a:solidFill>
                  <a:schemeClr val="dk1"/>
                </a:solidFill>
                <a:latin typeface="Open Sans"/>
                <a:ea typeface="Open Sans"/>
                <a:cs typeface="Open Sans"/>
                <a:sym typeface="Open Sans"/>
              </a:rPr>
              <a:t> are very useful shortcuts for throwing exceptions (on certain predicates).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u="sng">
                <a:solidFill>
                  <a:srgbClr val="2200CC"/>
                </a:solidFill>
                <a:latin typeface="JetBrains Mono"/>
                <a:ea typeface="JetBrains Mono"/>
                <a:cs typeface="JetBrains Mono"/>
                <a:sym typeface="JetBrains Mono"/>
                <a:hlinkClick r:id="rId15">
                  <a:extLst>
                    <a:ext uri="{A12FA001-AC4F-418D-AE19-62706E023703}">
                      <ahyp:hlinkClr val="tx"/>
                    </a:ext>
                  </a:extLst>
                </a:hlinkClick>
              </a:rPr>
              <a:t>error</a:t>
            </a:r>
            <a:r>
              <a:rPr lang="en">
                <a:solidFill>
                  <a:schemeClr val="dk1"/>
                </a:solidFill>
                <a:latin typeface="JetBrains Mono"/>
                <a:ea typeface="JetBrains Mono"/>
                <a:cs typeface="JetBrains Mono"/>
                <a:sym typeface="JetBrains Mono"/>
              </a:rPr>
              <a:t>("&lt;error description&gt;”)</a:t>
            </a:r>
            <a:r>
              <a:rPr lang="en">
                <a:solidFill>
                  <a:schemeClr val="dk1"/>
                </a:solidFill>
                <a:latin typeface="Open Sans"/>
                <a:ea typeface="Open Sans"/>
                <a:cs typeface="Open Sans"/>
                <a:sym typeface="Open Sans"/>
              </a:rPr>
              <a:t> is a shortcut for </a:t>
            </a:r>
            <a:r>
              <a:rPr lang="en">
                <a:solidFill>
                  <a:schemeClr val="dk1"/>
                </a:solidFill>
                <a:latin typeface="JetBrains Mono"/>
                <a:ea typeface="JetBrains Mono"/>
                <a:cs typeface="JetBrains Mono"/>
                <a:sym typeface="JetBrains Mono"/>
              </a:rPr>
              <a:t>throw IllegalStateException("&lt;error description&gt;")</a:t>
            </a:r>
            <a:br>
              <a:rPr lang="en">
                <a:solidFill>
                  <a:schemeClr val="dk1"/>
                </a:solidFill>
                <a:latin typeface="Raleway"/>
                <a:ea typeface="Raleway"/>
                <a:cs typeface="Raleway"/>
                <a:sym typeface="Raleway"/>
              </a:rPr>
            </a:br>
            <a:r>
              <a:rPr lang="en">
                <a:solidFill>
                  <a:schemeClr val="dk1"/>
                </a:solidFill>
                <a:latin typeface="Open Sans"/>
                <a:ea typeface="Open Sans"/>
                <a:cs typeface="Open Sans"/>
                <a:sym typeface="Open Sans"/>
              </a:rPr>
              <a:t>which is used when something does not go as planned and you need to throw an exception about it.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u="sng">
                <a:solidFill>
                  <a:srgbClr val="2200CC"/>
                </a:solidFill>
                <a:latin typeface="JetBrains Mono"/>
                <a:ea typeface="JetBrains Mono"/>
                <a:cs typeface="JetBrains Mono"/>
                <a:sym typeface="JetBrains Mono"/>
                <a:hlinkClick r:id="rId16">
                  <a:extLst>
                    <a:ext uri="{A12FA001-AC4F-418D-AE19-62706E023703}">
                      <ahyp:hlinkClr val="tx"/>
                    </a:ext>
                  </a:extLst>
                </a:hlinkClick>
              </a:rPr>
              <a:t>check</a:t>
            </a:r>
            <a:r>
              <a:rPr lang="en">
                <a:solidFill>
                  <a:schemeClr val="dk1"/>
                </a:solidFill>
                <a:latin typeface="JetBrains Mono"/>
                <a:ea typeface="JetBrains Mono"/>
                <a:cs typeface="JetBrains Mono"/>
                <a:sym typeface="JetBrains Mono"/>
              </a:rPr>
              <a:t>(predicate) { "&lt;error description&gt;” }</a:t>
            </a:r>
            <a:r>
              <a:rPr lang="en">
                <a:solidFill>
                  <a:schemeClr val="dk1"/>
                </a:solidFill>
                <a:latin typeface="Open Sans"/>
                <a:ea typeface="Open Sans"/>
                <a:cs typeface="Open Sans"/>
                <a:sym typeface="Open Sans"/>
              </a:rPr>
              <a:t> is a shortcut for </a:t>
            </a:r>
            <a:r>
              <a:rPr lang="en">
                <a:solidFill>
                  <a:schemeClr val="dk1"/>
                </a:solidFill>
                <a:latin typeface="JetBrains Mono"/>
                <a:ea typeface="JetBrains Mono"/>
                <a:cs typeface="JetBrains Mono"/>
                <a:sym typeface="JetBrains Mono"/>
              </a:rPr>
              <a:t>if (!predicate) throw IllegalStateException("&lt;error description&gt;")</a:t>
            </a:r>
            <a:br>
              <a:rPr lang="en">
                <a:solidFill>
                  <a:schemeClr val="dk1"/>
                </a:solidFill>
                <a:latin typeface="JetBrains Mono"/>
                <a:ea typeface="JetBrains Mono"/>
                <a:cs typeface="JetBrains Mono"/>
                <a:sym typeface="JetBrains Mono"/>
              </a:rPr>
            </a:br>
            <a:r>
              <a:rPr lang="en">
                <a:solidFill>
                  <a:schemeClr val="dk1"/>
                </a:solidFill>
                <a:latin typeface="Open Sans"/>
                <a:ea typeface="Open Sans"/>
                <a:cs typeface="Open Sans"/>
                <a:sym typeface="Open Sans"/>
              </a:rPr>
              <a:t>which is used in the same way as </a:t>
            </a:r>
            <a:r>
              <a:rPr lang="en" u="sng">
                <a:solidFill>
                  <a:srgbClr val="2200CC"/>
                </a:solidFill>
                <a:latin typeface="JetBrains Mono"/>
                <a:ea typeface="JetBrains Mono"/>
                <a:cs typeface="JetBrains Mono"/>
                <a:sym typeface="JetBrains Mono"/>
                <a:hlinkClick r:id="rId17">
                  <a:extLst>
                    <a:ext uri="{A12FA001-AC4F-418D-AE19-62706E023703}">
                      <ahyp:hlinkClr val="tx"/>
                    </a:ext>
                  </a:extLst>
                </a:hlinkClick>
              </a:rPr>
              <a:t>error</a:t>
            </a:r>
            <a:r>
              <a:rPr lang="en">
                <a:solidFill>
                  <a:schemeClr val="dk1"/>
                </a:solidFill>
                <a:latin typeface="Open Sans"/>
                <a:ea typeface="Open Sans"/>
                <a:cs typeface="Open Sans"/>
                <a:sym typeface="Open Sans"/>
              </a:rPr>
              <a:t> but checks a predicate for you.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u="sng">
                <a:solidFill>
                  <a:srgbClr val="2200CC"/>
                </a:solidFill>
                <a:latin typeface="JetBrains Mono"/>
                <a:ea typeface="JetBrains Mono"/>
                <a:cs typeface="JetBrains Mono"/>
                <a:sym typeface="JetBrains Mono"/>
                <a:hlinkClick r:id="rId18">
                  <a:extLst>
                    <a:ext uri="{A12FA001-AC4F-418D-AE19-62706E023703}">
                      <ahyp:hlinkClr val="tx"/>
                    </a:ext>
                  </a:extLst>
                </a:hlinkClick>
              </a:rPr>
              <a:t>require</a:t>
            </a:r>
            <a:r>
              <a:rPr lang="en">
                <a:solidFill>
                  <a:schemeClr val="dk1"/>
                </a:solidFill>
                <a:latin typeface="Open Sans"/>
                <a:ea typeface="Open Sans"/>
                <a:cs typeface="Open Sans"/>
                <a:sym typeface="Open Sans"/>
              </a:rPr>
              <a:t> is a shortcut for </a:t>
            </a:r>
            <a:r>
              <a:rPr lang="en">
                <a:solidFill>
                  <a:schemeClr val="dk1"/>
                </a:solidFill>
                <a:latin typeface="JetBrains Mono"/>
                <a:ea typeface="JetBrains Mono"/>
                <a:cs typeface="JetBrains Mono"/>
                <a:sym typeface="JetBrains Mono"/>
              </a:rPr>
              <a:t>if (!predicate) throw IllegalArgumentException("&lt;error description&gt;")</a:t>
            </a:r>
            <a:br>
              <a:rPr lang="en">
                <a:solidFill>
                  <a:schemeClr val="dk1"/>
                </a:solidFill>
                <a:latin typeface="JetBrains Mono"/>
                <a:ea typeface="JetBrains Mono"/>
                <a:cs typeface="JetBrains Mono"/>
                <a:sym typeface="JetBrains Mono"/>
              </a:rPr>
            </a:br>
            <a:r>
              <a:rPr lang="en">
                <a:solidFill>
                  <a:schemeClr val="dk1"/>
                </a:solidFill>
                <a:latin typeface="Open Sans"/>
                <a:ea typeface="Open Sans"/>
                <a:cs typeface="Open Sans"/>
                <a:sym typeface="Open Sans"/>
              </a:rPr>
              <a:t>which is used in the same way as </a:t>
            </a:r>
            <a:r>
              <a:rPr lang="en" u="sng">
                <a:solidFill>
                  <a:srgbClr val="2200CC"/>
                </a:solidFill>
                <a:latin typeface="JetBrains Mono"/>
                <a:ea typeface="JetBrains Mono"/>
                <a:cs typeface="JetBrains Mono"/>
                <a:sym typeface="JetBrains Mono"/>
                <a:hlinkClick r:id="rId19">
                  <a:extLst>
                    <a:ext uri="{A12FA001-AC4F-418D-AE19-62706E023703}">
                      <ahyp:hlinkClr val="tx"/>
                    </a:ext>
                  </a:extLst>
                </a:hlinkClick>
              </a:rPr>
              <a:t>check</a:t>
            </a:r>
            <a:r>
              <a:rPr lang="en">
                <a:solidFill>
                  <a:schemeClr val="dk1"/>
                </a:solidFill>
                <a:latin typeface="Open Sans"/>
                <a:ea typeface="Open Sans"/>
                <a:cs typeface="Open Sans"/>
                <a:sym typeface="Open Sans"/>
              </a:rPr>
              <a:t> but when function input is incorrect (in wrong form) and you need to throw an exception related to it.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rgbClr val="333333"/>
              </a:solidFill>
              <a:latin typeface="Open Sans"/>
              <a:ea typeface="Open Sans"/>
              <a:cs typeface="Open Sans"/>
              <a:sym typeface="Open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See the docs for more on string templates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here</a:t>
            </a:r>
            <a:r>
              <a:rPr lang="en">
                <a:solidFill>
                  <a:schemeClr val="dk1"/>
                </a:solidFill>
                <a:latin typeface="Open Sans"/>
                <a:ea typeface="Open Sans"/>
                <a:cs typeface="Open Sans"/>
                <a:sym typeface="Open Sans"/>
              </a:rPr>
              <a:t> and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here</a:t>
            </a:r>
            <a:r>
              <a:rPr lang="en">
                <a:solidFill>
                  <a:schemeClr val="dk1"/>
                </a:solidFill>
                <a:latin typeface="Open Sans"/>
                <a:ea typeface="Open Sans"/>
                <a:cs typeface="Open Sans"/>
                <a:sym typeface="Open Sans"/>
              </a:rPr>
              <a: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The last example is good to know and understand, but you’re better off using </a:t>
            </a:r>
            <a:r>
              <a:rPr lang="en">
                <a:solidFill>
                  <a:schemeClr val="dk1"/>
                </a:solidFill>
                <a:latin typeface="JetBrains Mono"/>
                <a:ea typeface="JetBrains Mono"/>
                <a:cs typeface="JetBrains Mono"/>
                <a:sym typeface="JetBrains Mono"/>
              </a:rPr>
              <a:t>buildString</a:t>
            </a:r>
            <a:r>
              <a:rPr lang="en">
                <a:solidFill>
                  <a:schemeClr val="dk1"/>
                </a:solidFill>
                <a:latin typeface="Open Sans"/>
                <a:ea typeface="Open Sans"/>
                <a:cs typeface="Open Sans"/>
                <a:sym typeface="Open Sans"/>
              </a:rPr>
              <a:t> in real life. For instance, the last example can be idiomatically written as follows: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rgbClr val="3F51B5"/>
                </a:solidFill>
                <a:latin typeface="JetBrains Mono"/>
                <a:ea typeface="JetBrains Mono"/>
                <a:cs typeface="JetBrains Mono"/>
                <a:sym typeface="JetBrains Mono"/>
              </a:rPr>
              <a:t>val</a:t>
            </a:r>
            <a:r>
              <a:rPr lang="en">
                <a:solidFill>
                  <a:srgbClr val="37474F"/>
                </a:solidFill>
                <a:latin typeface="JetBrains Mono"/>
                <a:ea typeface="JetBrains Mono"/>
                <a:cs typeface="JetBrains Mono"/>
                <a:sym typeface="JetBrains Mono"/>
              </a:rPr>
              <a:t> string = </a:t>
            </a:r>
            <a:r>
              <a:rPr i="1" lang="en">
                <a:solidFill>
                  <a:srgbClr val="37474F"/>
                </a:solidFill>
                <a:latin typeface="JetBrains Mono"/>
                <a:ea typeface="JetBrains Mono"/>
                <a:cs typeface="JetBrains Mono"/>
                <a:sym typeface="JetBrains Mono"/>
              </a:rPr>
              <a:t>buildString </a:t>
            </a:r>
            <a:r>
              <a:rPr b="1" lang="en">
                <a:solidFill>
                  <a:srgbClr val="37474F"/>
                </a:solidFill>
                <a:latin typeface="JetBrains Mono"/>
                <a:ea typeface="JetBrains Mono"/>
                <a:cs typeface="JetBrains Mono"/>
                <a:sym typeface="JetBrains Mono"/>
              </a:rPr>
              <a:t>{</a:t>
            </a:r>
            <a:endParaRPr b="1">
              <a:solidFill>
                <a:srgbClr val="37474F"/>
              </a:solidFill>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b="1" lang="en">
                <a:solidFill>
                  <a:srgbClr val="37474F"/>
                </a:solidFill>
                <a:latin typeface="JetBrains Mono"/>
                <a:ea typeface="JetBrains Mono"/>
                <a:cs typeface="JetBrains Mono"/>
                <a:sym typeface="JetBrains Mono"/>
              </a:rPr>
              <a:t>  </a:t>
            </a:r>
            <a:r>
              <a:rPr lang="en">
                <a:solidFill>
                  <a:srgbClr val="37474F"/>
                </a:solidFill>
                <a:latin typeface="JetBrains Mono"/>
                <a:ea typeface="JetBrains Mono"/>
                <a:cs typeface="JetBrains Mono"/>
                <a:sym typeface="JetBrains Mono"/>
              </a:rPr>
              <a:t>append(</a:t>
            </a:r>
            <a:r>
              <a:rPr lang="en">
                <a:solidFill>
                  <a:srgbClr val="388E3C"/>
                </a:solidFill>
                <a:latin typeface="JetBrains Mono"/>
                <a:ea typeface="JetBrains Mono"/>
                <a:cs typeface="JetBrains Mono"/>
                <a:sym typeface="JetBrains Mono"/>
              </a:rPr>
              <a:t>"Hello"</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JetBrains Mono"/>
                <a:ea typeface="JetBrains Mono"/>
                <a:cs typeface="JetBrains Mono"/>
                <a:sym typeface="JetBrains Mono"/>
              </a:rPr>
              <a:t>  append(</a:t>
            </a:r>
            <a:r>
              <a:rPr lang="en">
                <a:solidFill>
                  <a:srgbClr val="388E3C"/>
                </a:solidFill>
                <a:latin typeface="JetBrains Mono"/>
                <a:ea typeface="JetBrains Mono"/>
                <a:cs typeface="JetBrains Mono"/>
                <a:sym typeface="JetBrains Mono"/>
              </a:rPr>
              <a:t>", world!"</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b="1" lang="en">
                <a:solidFill>
                  <a:srgbClr val="37474F"/>
                </a:solidFill>
                <a:latin typeface="JetBrains Mono"/>
                <a:ea typeface="JetBrains Mono"/>
                <a:cs typeface="JetBrains Mono"/>
                <a:sym typeface="JetBrains Mono"/>
              </a:rPr>
              <a:t>}</a:t>
            </a:r>
            <a:endParaRPr b="1">
              <a:solidFill>
                <a:srgbClr val="37474F"/>
              </a:solidFill>
              <a:latin typeface="JetBrains Mono"/>
              <a:ea typeface="JetBrains Mono"/>
              <a:cs typeface="JetBrains Mono"/>
              <a:sym typeface="JetBrains Mono"/>
            </a:endParaRPr>
          </a:p>
          <a:p>
            <a:pPr indent="0" lvl="0" marL="0" rtl="0" algn="l">
              <a:lnSpc>
                <a:spcPct val="150000"/>
              </a:lnSpc>
              <a:spcBef>
                <a:spcPts val="0"/>
              </a:spcBef>
              <a:spcAft>
                <a:spcPts val="0"/>
              </a:spcAft>
              <a:buSzPts val="1100"/>
              <a:buNone/>
            </a:pPr>
            <a:r>
              <a:rPr i="1" lang="en">
                <a:solidFill>
                  <a:srgbClr val="37474F"/>
                </a:solidFill>
                <a:latin typeface="JetBrains Mono"/>
                <a:ea typeface="JetBrains Mono"/>
                <a:cs typeface="JetBrains Mono"/>
                <a:sym typeface="JetBrains Mono"/>
              </a:rPr>
              <a:t>println</a:t>
            </a:r>
            <a:r>
              <a:rPr lang="en">
                <a:solidFill>
                  <a:srgbClr val="37474F"/>
                </a:solidFill>
                <a:latin typeface="JetBrains Mono"/>
                <a:ea typeface="JetBrains Mono"/>
                <a:cs typeface="JetBrains Mono"/>
                <a:sym typeface="JetBrains Mono"/>
              </a:rPr>
              <a:t>(string)</a:t>
            </a:r>
            <a:endParaRPr>
              <a:solidFill>
                <a:srgbClr val="37474F"/>
              </a:solidFill>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t/>
            </a:r>
            <a:endParaRPr>
              <a:solidFill>
                <a:srgbClr val="37474F"/>
              </a:solidFill>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What’s going on here will be discussed in the </a:t>
            </a:r>
            <a:r>
              <a:rPr i="1" lang="en">
                <a:solidFill>
                  <a:schemeClr val="dk1"/>
                </a:solidFill>
                <a:latin typeface="Open Sans"/>
                <a:ea typeface="Open Sans"/>
                <a:cs typeface="Open Sans"/>
                <a:sym typeface="Open Sans"/>
              </a:rPr>
              <a:t>OOP introduction</a:t>
            </a:r>
            <a:r>
              <a:rPr lang="en">
                <a:solidFill>
                  <a:schemeClr val="dk1"/>
                </a:solidFill>
                <a:latin typeface="Open Sans"/>
                <a:ea typeface="Open Sans"/>
                <a:cs typeface="Open Sans"/>
                <a:sym typeface="Open Sans"/>
              </a:rPr>
              <a:t> lecture.</a:t>
            </a:r>
            <a:endParaRPr>
              <a:latin typeface="Open Sans"/>
              <a:ea typeface="Open Sans"/>
              <a:cs typeface="Open Sans"/>
              <a:sym typeface="Open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a:solidFill>
                  <a:schemeClr val="dk1"/>
                </a:solidFill>
                <a:latin typeface="Open Sans"/>
                <a:ea typeface="Open Sans"/>
                <a:cs typeface="Open Sans"/>
                <a:sym typeface="Open Sans"/>
              </a:rPr>
              <a:t>See the docs for more on trailing lambdas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here</a:t>
            </a:r>
            <a:r>
              <a:rPr lang="en">
                <a:solidFill>
                  <a:schemeClr val="dk1"/>
                </a:solidFill>
                <a:latin typeface="Open Sans"/>
                <a:ea typeface="Open Sans"/>
                <a:cs typeface="Open Sans"/>
                <a:sym typeface="Open Sans"/>
              </a:rPr>
              <a:t> and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here</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In the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Kotlin docs</a:t>
            </a:r>
            <a:r>
              <a:rPr lang="en">
                <a:solidFill>
                  <a:schemeClr val="dk1"/>
                </a:solidFill>
                <a:latin typeface="Open Sans"/>
                <a:ea typeface="Open Sans"/>
                <a:cs typeface="Open Sans"/>
                <a:sym typeface="Open Sans"/>
              </a:rPr>
              <a:t>, the language (syntax) part of Kotlin is covered in the “Basics” and “Concepts” sections. Standard library references are found in the “API reference” section. Formal language reference can be found in the “Language reference” section.</a:t>
            </a:r>
            <a:endParaRPr>
              <a:latin typeface="Open Sans"/>
              <a:ea typeface="Open Sans"/>
              <a:cs typeface="Open Sans"/>
              <a:sym typeface="Open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9017cd9362_27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9017cd9362_27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 name="Google Shape;5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See </a:t>
            </a:r>
            <a:r>
              <a:rPr lang="en" u="sng">
                <a:solidFill>
                  <a:schemeClr val="hlink"/>
                </a:solidFill>
                <a:latin typeface="Open Sans"/>
                <a:ea typeface="Open Sans"/>
                <a:cs typeface="Open Sans"/>
                <a:sym typeface="Open Sans"/>
                <a:hlinkClick r:id="rId2"/>
              </a:rPr>
              <a:t>Kotlin island on Google Maps</a:t>
            </a:r>
            <a:r>
              <a:rPr lang="en">
                <a:latin typeface="Open Sans"/>
                <a:ea typeface="Open Sans"/>
                <a:cs typeface="Open Sans"/>
                <a:sym typeface="Open Sans"/>
              </a:rPr>
              <a:t> :)</a:t>
            </a:r>
            <a:endParaRPr>
              <a:latin typeface="Open Sans"/>
              <a:ea typeface="Open Sans"/>
              <a:cs typeface="Open Sans"/>
              <a:sym typeface="Open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9144" lvl="0" marL="9144" rtl="0" algn="l">
              <a:lnSpc>
                <a:spcPct val="107916"/>
              </a:lnSpc>
              <a:spcBef>
                <a:spcPts val="0"/>
              </a:spcBef>
              <a:spcAft>
                <a:spcPts val="15"/>
              </a:spcAft>
              <a:buClr>
                <a:schemeClr val="dk1"/>
              </a:buClr>
              <a:buSzPts val="1100"/>
              <a:buFont typeface="Arial"/>
              <a:buNone/>
            </a:pPr>
            <a:r>
              <a:rPr lang="en">
                <a:solidFill>
                  <a:schemeClr val="dk1"/>
                </a:solidFill>
                <a:latin typeface="Open Sans"/>
                <a:ea typeface="Open Sans"/>
                <a:cs typeface="Open Sans"/>
                <a:sym typeface="Open Sans"/>
              </a:rPr>
              <a:t>Semicolons are not mandatory nor prohibited. An expression can end with a semicolon, but it does not need to if it is separated from the next expression with a</a:t>
            </a:r>
            <a:r>
              <a:rPr lang="en">
                <a:solidFill>
                  <a:schemeClr val="dk1"/>
                </a:solidFill>
                <a:latin typeface="Open Sans"/>
                <a:ea typeface="Open Sans"/>
                <a:cs typeface="Open Sans"/>
                <a:sym typeface="Open Sans"/>
              </a:rPr>
              <a:t> new line symbol.</a:t>
            </a:r>
            <a:endParaRPr>
              <a:latin typeface="Open Sans"/>
              <a:ea typeface="Open Sans"/>
              <a:cs typeface="Open Sans"/>
              <a:sym typeface="Open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See the docs for more on the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program entry point</a:t>
            </a:r>
            <a:r>
              <a:rPr lang="en">
                <a:solidFill>
                  <a:schemeClr val="dk1"/>
                </a:solidFill>
                <a:latin typeface="Open Sans"/>
                <a:ea typeface="Open Sans"/>
                <a:cs typeface="Open Sans"/>
                <a:sym typeface="Open Sans"/>
              </a:rPr>
              <a:t>.</a:t>
            </a: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The next several slides cover the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“Basic syntax”</a:t>
            </a:r>
            <a:r>
              <a:rPr lang="en">
                <a:solidFill>
                  <a:schemeClr val="dk1"/>
                </a:solidFill>
                <a:latin typeface="Open Sans"/>
                <a:ea typeface="Open Sans"/>
                <a:cs typeface="Open Sans"/>
                <a:sym typeface="Open Sans"/>
              </a:rPr>
              <a:t> section of Kotlin docs.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See the docs for more on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variables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Deferred variables SHOULD BE ASSIGNED before being used. However, the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full description</a:t>
            </a:r>
            <a:r>
              <a:rPr lang="en">
                <a:solidFill>
                  <a:schemeClr val="dk1"/>
                </a:solidFill>
                <a:latin typeface="Open Sans"/>
                <a:ea typeface="Open Sans"/>
                <a:cs typeface="Open Sans"/>
                <a:sym typeface="Open Sans"/>
              </a:rPr>
              <a:t> of </a:t>
            </a:r>
            <a:r>
              <a:rPr lang="en">
                <a:solidFill>
                  <a:schemeClr val="dk1"/>
                </a:solidFill>
                <a:latin typeface="Open Sans"/>
                <a:ea typeface="Open Sans"/>
                <a:cs typeface="Open Sans"/>
                <a:sym typeface="Open Sans"/>
              </a:rPr>
              <a:t>how to use deferred assignment</a:t>
            </a:r>
            <a:r>
              <a:rPr lang="en">
                <a:solidFill>
                  <a:schemeClr val="dk1"/>
                </a:solidFill>
                <a:latin typeface="Open Sans"/>
                <a:ea typeface="Open Sans"/>
                <a:cs typeface="Open Sans"/>
                <a:sym typeface="Open Sans"/>
              </a:rPr>
              <a:t> is rather complex, so it’s recommended that you don’t use it unless you need to.</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SzPts val="1100"/>
              <a:buNone/>
            </a:pPr>
            <a:r>
              <a:rPr lang="en">
                <a:solidFill>
                  <a:schemeClr val="dk1"/>
                </a:solidFill>
                <a:latin typeface="Open Sans"/>
                <a:ea typeface="Open Sans"/>
                <a:cs typeface="Open Sans"/>
                <a:sym typeface="Open Sans"/>
              </a:rPr>
              <a:t>Also, don’t confuse </a:t>
            </a:r>
            <a:r>
              <a:rPr lang="en">
                <a:solidFill>
                  <a:schemeClr val="dk1"/>
                </a:solidFill>
                <a:latin typeface="Open Sans"/>
                <a:ea typeface="Open Sans"/>
                <a:cs typeface="Open Sans"/>
                <a:sym typeface="Open Sans"/>
              </a:rPr>
              <a:t>mutable variables and mutable values.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A m</a:t>
            </a:r>
            <a:r>
              <a:rPr lang="en">
                <a:solidFill>
                  <a:schemeClr val="dk1"/>
                </a:solidFill>
                <a:latin typeface="Open Sans"/>
                <a:ea typeface="Open Sans"/>
                <a:cs typeface="Open Sans"/>
                <a:sym typeface="Open Sans"/>
              </a:rPr>
              <a:t>utable </a:t>
            </a:r>
            <a:r>
              <a:rPr lang="en">
                <a:solidFill>
                  <a:schemeClr val="dk1"/>
                </a:solidFill>
                <a:latin typeface="Open Sans"/>
                <a:ea typeface="Open Sans"/>
                <a:cs typeface="Open Sans"/>
                <a:sym typeface="Open Sans"/>
              </a:rPr>
              <a:t>variable lets you</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assign another value to it. </a:t>
            </a:r>
            <a:r>
              <a:rPr lang="en">
                <a:solidFill>
                  <a:schemeClr val="dk1"/>
                </a:solidFill>
                <a:latin typeface="Open Sans"/>
                <a:ea typeface="Open Sans"/>
                <a:cs typeface="Open Sans"/>
                <a:sym typeface="Open Sans"/>
              </a:rPr>
              <a:t>A</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mutabl</a:t>
            </a:r>
            <a:r>
              <a:rPr lang="en">
                <a:solidFill>
                  <a:schemeClr val="dk1"/>
                </a:solidFill>
                <a:latin typeface="Open Sans"/>
                <a:ea typeface="Open Sans"/>
                <a:cs typeface="Open Sans"/>
                <a:sym typeface="Open Sans"/>
              </a:rPr>
              <a:t>e value lets you mutate the variable’s value preserving the variable’s reference to the value.</a:t>
            </a:r>
            <a:endParaRPr>
              <a:solidFill>
                <a:schemeClr val="dk1"/>
              </a:solidFill>
              <a:latin typeface="Open Sans"/>
              <a:ea typeface="Open Sans"/>
              <a:cs typeface="Open Sans"/>
              <a:sym typeface="Open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See the docs for more on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Properties</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See the docs for more on functions: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here</a:t>
            </a:r>
            <a:r>
              <a:rPr lang="en">
                <a:solidFill>
                  <a:schemeClr val="dk1"/>
                </a:solidFill>
                <a:latin typeface="Open Sans"/>
                <a:ea typeface="Open Sans"/>
                <a:cs typeface="Open Sans"/>
                <a:sym typeface="Open Sans"/>
              </a:rPr>
              <a:t> and </a:t>
            </a:r>
            <a:r>
              <a:rPr lang="en" u="sng">
                <a:solidFill>
                  <a:srgbClr val="2200CC"/>
                </a:solidFill>
                <a:latin typeface="Open Sans"/>
                <a:ea typeface="Open Sans"/>
                <a:cs typeface="Open Sans"/>
                <a:sym typeface="Open Sans"/>
                <a:hlinkClick r:id="rId3">
                  <a:extLst>
                    <a:ext uri="{A12FA001-AC4F-418D-AE19-62706E023703}">
                      <ahyp:hlinkClr val="tx"/>
                    </a:ext>
                  </a:extLst>
                </a:hlinkClick>
              </a:rPr>
              <a:t>here</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de">
  <p:cSld name="CUSTOM_4">
    <p:spTree>
      <p:nvGrpSpPr>
        <p:cNvPr id="9" name="Shape 9"/>
        <p:cNvGrpSpPr/>
        <p:nvPr/>
      </p:nvGrpSpPr>
      <p:grpSpPr>
        <a:xfrm>
          <a:off x="0" y="0"/>
          <a:ext cx="0" cy="0"/>
          <a:chOff x="0" y="0"/>
          <a:chExt cx="0" cy="0"/>
        </a:xfrm>
      </p:grpSpPr>
      <p:sp>
        <p:nvSpPr>
          <p:cNvPr id="10" name="Google Shape;10;p2"/>
          <p:cNvSpPr txBox="1"/>
          <p:nvPr>
            <p:ph idx="1" type="body"/>
          </p:nvPr>
        </p:nvSpPr>
        <p:spPr>
          <a:xfrm>
            <a:off x="292608" y="1335024"/>
            <a:ext cx="8328900" cy="23775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Font typeface="JetBrains Mono"/>
              <a:buChar char="●"/>
              <a:defRPr>
                <a:latin typeface="JetBrains Mono"/>
                <a:ea typeface="JetBrains Mono"/>
                <a:cs typeface="JetBrains Mono"/>
                <a:sym typeface="JetBrains Mono"/>
              </a:defRPr>
            </a:lvl1pPr>
            <a:lvl2pPr indent="-317500" lvl="1" marL="914400" rtl="0">
              <a:spcBef>
                <a:spcPts val="600"/>
              </a:spcBef>
              <a:spcAft>
                <a:spcPts val="0"/>
              </a:spcAft>
              <a:buSzPts val="1400"/>
              <a:buFont typeface="JetBrains Mono"/>
              <a:buChar char="○"/>
              <a:defRPr>
                <a:latin typeface="JetBrains Mono"/>
                <a:ea typeface="JetBrains Mono"/>
                <a:cs typeface="JetBrains Mono"/>
                <a:sym typeface="JetBrains Mono"/>
              </a:defRPr>
            </a:lvl2pPr>
            <a:lvl3pPr indent="-317500" lvl="2" marL="1371600" rtl="0">
              <a:spcBef>
                <a:spcPts val="600"/>
              </a:spcBef>
              <a:spcAft>
                <a:spcPts val="0"/>
              </a:spcAft>
              <a:buSzPts val="1400"/>
              <a:buFont typeface="JetBrains Mono"/>
              <a:buChar char="■"/>
              <a:defRPr>
                <a:latin typeface="JetBrains Mono"/>
                <a:ea typeface="JetBrains Mono"/>
                <a:cs typeface="JetBrains Mono"/>
                <a:sym typeface="JetBrains Mono"/>
              </a:defRPr>
            </a:lvl3pPr>
            <a:lvl4pPr indent="-317500" lvl="3" marL="1828800" rtl="0">
              <a:spcBef>
                <a:spcPts val="600"/>
              </a:spcBef>
              <a:spcAft>
                <a:spcPts val="0"/>
              </a:spcAft>
              <a:buSzPts val="1400"/>
              <a:buFont typeface="JetBrains Mono"/>
              <a:buChar char="●"/>
              <a:defRPr>
                <a:latin typeface="JetBrains Mono"/>
                <a:ea typeface="JetBrains Mono"/>
                <a:cs typeface="JetBrains Mono"/>
                <a:sym typeface="JetBrains Mono"/>
              </a:defRPr>
            </a:lvl4pPr>
            <a:lvl5pPr indent="-317500" lvl="4" marL="2286000" rtl="0">
              <a:spcBef>
                <a:spcPts val="600"/>
              </a:spcBef>
              <a:spcAft>
                <a:spcPts val="0"/>
              </a:spcAft>
              <a:buSzPts val="1400"/>
              <a:buFont typeface="JetBrains Mono"/>
              <a:buChar char="○"/>
              <a:defRPr>
                <a:latin typeface="JetBrains Mono"/>
                <a:ea typeface="JetBrains Mono"/>
                <a:cs typeface="JetBrains Mono"/>
                <a:sym typeface="JetBrains Mono"/>
              </a:defRPr>
            </a:lvl5pPr>
            <a:lvl6pPr indent="-317500" lvl="5" marL="2743200" rtl="0">
              <a:spcBef>
                <a:spcPts val="600"/>
              </a:spcBef>
              <a:spcAft>
                <a:spcPts val="0"/>
              </a:spcAft>
              <a:buSzPts val="1400"/>
              <a:buFont typeface="JetBrains Mono"/>
              <a:buChar char="■"/>
              <a:defRPr>
                <a:latin typeface="JetBrains Mono"/>
                <a:ea typeface="JetBrains Mono"/>
                <a:cs typeface="JetBrains Mono"/>
                <a:sym typeface="JetBrains Mono"/>
              </a:defRPr>
            </a:lvl6pPr>
            <a:lvl7pPr indent="-317500" lvl="6" marL="3200400" rtl="0">
              <a:spcBef>
                <a:spcPts val="600"/>
              </a:spcBef>
              <a:spcAft>
                <a:spcPts val="0"/>
              </a:spcAft>
              <a:buSzPts val="1400"/>
              <a:buFont typeface="JetBrains Mono"/>
              <a:buChar char="●"/>
              <a:defRPr>
                <a:latin typeface="JetBrains Mono"/>
                <a:ea typeface="JetBrains Mono"/>
                <a:cs typeface="JetBrains Mono"/>
                <a:sym typeface="JetBrains Mono"/>
              </a:defRPr>
            </a:lvl7pPr>
            <a:lvl8pPr indent="-317500" lvl="7" marL="3657600" rtl="0">
              <a:spcBef>
                <a:spcPts val="600"/>
              </a:spcBef>
              <a:spcAft>
                <a:spcPts val="0"/>
              </a:spcAft>
              <a:buSzPts val="1400"/>
              <a:buFont typeface="JetBrains Mono"/>
              <a:buChar char="○"/>
              <a:defRPr>
                <a:latin typeface="JetBrains Mono"/>
                <a:ea typeface="JetBrains Mono"/>
                <a:cs typeface="JetBrains Mono"/>
                <a:sym typeface="JetBrains Mono"/>
              </a:defRPr>
            </a:lvl8pPr>
            <a:lvl9pPr indent="-317500" lvl="8" marL="4114800" rtl="0">
              <a:spcBef>
                <a:spcPts val="600"/>
              </a:spcBef>
              <a:spcAft>
                <a:spcPts val="600"/>
              </a:spcAft>
              <a:buSzPts val="1400"/>
              <a:buFont typeface="JetBrains Mono"/>
              <a:buChar char="■"/>
              <a:defRPr>
                <a:latin typeface="JetBrains Mono"/>
                <a:ea typeface="JetBrains Mono"/>
                <a:cs typeface="JetBrains Mono"/>
                <a:sym typeface="JetBrains Mono"/>
              </a:defRPr>
            </a:lvl9pPr>
          </a:lstStyle>
          <a:p/>
        </p:txBody>
      </p:sp>
      <p:sp>
        <p:nvSpPr>
          <p:cNvPr id="11" name="Google Shape;11;p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Lots of code">
  <p:cSld name="CUSTOM_4_1">
    <p:spTree>
      <p:nvGrpSpPr>
        <p:cNvPr id="12" name="Shape 12"/>
        <p:cNvGrpSpPr/>
        <p:nvPr/>
      </p:nvGrpSpPr>
      <p:grpSpPr>
        <a:xfrm>
          <a:off x="0" y="0"/>
          <a:ext cx="0" cy="0"/>
          <a:chOff x="0" y="0"/>
          <a:chExt cx="0" cy="0"/>
        </a:xfrm>
      </p:grpSpPr>
      <p:sp>
        <p:nvSpPr>
          <p:cNvPr id="13" name="Google Shape;13;p3"/>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lvl1pPr indent="-279400" lvl="0" marL="457200" rtl="0">
              <a:spcBef>
                <a:spcPts val="0"/>
              </a:spcBef>
              <a:spcAft>
                <a:spcPts val="0"/>
              </a:spcAft>
              <a:buSzPts val="800"/>
              <a:buFont typeface="JetBrains Mono"/>
              <a:buChar char="●"/>
              <a:defRPr sz="800">
                <a:latin typeface="JetBrains Mono"/>
                <a:ea typeface="JetBrains Mono"/>
                <a:cs typeface="JetBrains Mono"/>
                <a:sym typeface="JetBrains Mono"/>
              </a:defRPr>
            </a:lvl1pPr>
            <a:lvl2pPr indent="-279400" lvl="1" marL="914400" rtl="0">
              <a:spcBef>
                <a:spcPts val="600"/>
              </a:spcBef>
              <a:spcAft>
                <a:spcPts val="0"/>
              </a:spcAft>
              <a:buSzPts val="800"/>
              <a:buFont typeface="JetBrains Mono"/>
              <a:buChar char="○"/>
              <a:defRPr sz="800">
                <a:latin typeface="JetBrains Mono"/>
                <a:ea typeface="JetBrains Mono"/>
                <a:cs typeface="JetBrains Mono"/>
                <a:sym typeface="JetBrains Mono"/>
              </a:defRPr>
            </a:lvl2pPr>
            <a:lvl3pPr indent="-279400" lvl="2" marL="1371600" rtl="0">
              <a:spcBef>
                <a:spcPts val="600"/>
              </a:spcBef>
              <a:spcAft>
                <a:spcPts val="0"/>
              </a:spcAft>
              <a:buSzPts val="800"/>
              <a:buFont typeface="JetBrains Mono"/>
              <a:buChar char="■"/>
              <a:defRPr sz="800">
                <a:latin typeface="JetBrains Mono"/>
                <a:ea typeface="JetBrains Mono"/>
                <a:cs typeface="JetBrains Mono"/>
                <a:sym typeface="JetBrains Mono"/>
              </a:defRPr>
            </a:lvl3pPr>
            <a:lvl4pPr indent="-279400" lvl="3" marL="1828800" rtl="0">
              <a:spcBef>
                <a:spcPts val="600"/>
              </a:spcBef>
              <a:spcAft>
                <a:spcPts val="0"/>
              </a:spcAft>
              <a:buSzPts val="800"/>
              <a:buFont typeface="JetBrains Mono"/>
              <a:buChar char="●"/>
              <a:defRPr sz="800">
                <a:latin typeface="JetBrains Mono"/>
                <a:ea typeface="JetBrains Mono"/>
                <a:cs typeface="JetBrains Mono"/>
                <a:sym typeface="JetBrains Mono"/>
              </a:defRPr>
            </a:lvl4pPr>
            <a:lvl5pPr indent="-279400" lvl="4" marL="2286000" rtl="0">
              <a:spcBef>
                <a:spcPts val="600"/>
              </a:spcBef>
              <a:spcAft>
                <a:spcPts val="0"/>
              </a:spcAft>
              <a:buSzPts val="800"/>
              <a:buFont typeface="JetBrains Mono"/>
              <a:buChar char="○"/>
              <a:defRPr sz="800">
                <a:latin typeface="JetBrains Mono"/>
                <a:ea typeface="JetBrains Mono"/>
                <a:cs typeface="JetBrains Mono"/>
                <a:sym typeface="JetBrains Mono"/>
              </a:defRPr>
            </a:lvl5pPr>
            <a:lvl6pPr indent="-279400" lvl="5" marL="2743200" rtl="0">
              <a:spcBef>
                <a:spcPts val="600"/>
              </a:spcBef>
              <a:spcAft>
                <a:spcPts val="0"/>
              </a:spcAft>
              <a:buSzPts val="800"/>
              <a:buFont typeface="JetBrains Mono"/>
              <a:buChar char="■"/>
              <a:defRPr sz="800">
                <a:latin typeface="JetBrains Mono"/>
                <a:ea typeface="JetBrains Mono"/>
                <a:cs typeface="JetBrains Mono"/>
                <a:sym typeface="JetBrains Mono"/>
              </a:defRPr>
            </a:lvl6pPr>
            <a:lvl7pPr indent="-279400" lvl="6" marL="3200400" rtl="0">
              <a:spcBef>
                <a:spcPts val="600"/>
              </a:spcBef>
              <a:spcAft>
                <a:spcPts val="0"/>
              </a:spcAft>
              <a:buSzPts val="800"/>
              <a:buFont typeface="JetBrains Mono"/>
              <a:buChar char="●"/>
              <a:defRPr sz="800">
                <a:latin typeface="JetBrains Mono"/>
                <a:ea typeface="JetBrains Mono"/>
                <a:cs typeface="JetBrains Mono"/>
                <a:sym typeface="JetBrains Mono"/>
              </a:defRPr>
            </a:lvl7pPr>
            <a:lvl8pPr indent="-279400" lvl="7" marL="3657600" rtl="0">
              <a:spcBef>
                <a:spcPts val="600"/>
              </a:spcBef>
              <a:spcAft>
                <a:spcPts val="0"/>
              </a:spcAft>
              <a:buSzPts val="800"/>
              <a:buFont typeface="JetBrains Mono"/>
              <a:buChar char="○"/>
              <a:defRPr sz="800">
                <a:latin typeface="JetBrains Mono"/>
                <a:ea typeface="JetBrains Mono"/>
                <a:cs typeface="JetBrains Mono"/>
                <a:sym typeface="JetBrains Mono"/>
              </a:defRPr>
            </a:lvl8pPr>
            <a:lvl9pPr indent="-279400" lvl="8" marL="4114800" rtl="0">
              <a:spcBef>
                <a:spcPts val="600"/>
              </a:spcBef>
              <a:spcAft>
                <a:spcPts val="600"/>
              </a:spcAft>
              <a:buSzPts val="800"/>
              <a:buFont typeface="JetBrains Mono"/>
              <a:buChar char="■"/>
              <a:defRPr sz="800">
                <a:latin typeface="JetBrains Mono"/>
                <a:ea typeface="JetBrains Mono"/>
                <a:cs typeface="JetBrains Mono"/>
                <a:sym typeface="JetBrains Mono"/>
              </a:defRPr>
            </a:lvl9pPr>
          </a:lstStyle>
          <a:p/>
        </p:txBody>
      </p:sp>
      <p:sp>
        <p:nvSpPr>
          <p:cNvPr id="14" name="Google Shape;14;p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Main point">
  <p:cSld name="CUSTOM_5">
    <p:spTree>
      <p:nvGrpSpPr>
        <p:cNvPr id="15" name="Shape 15"/>
        <p:cNvGrpSpPr/>
        <p:nvPr/>
      </p:nvGrpSpPr>
      <p:grpSpPr>
        <a:xfrm>
          <a:off x="0" y="0"/>
          <a:ext cx="0" cy="0"/>
          <a:chOff x="0" y="0"/>
          <a:chExt cx="0" cy="0"/>
        </a:xfrm>
      </p:grpSpPr>
      <p:sp>
        <p:nvSpPr>
          <p:cNvPr id="16" name="Google Shape;16;p4"/>
          <p:cNvSpPr txBox="1"/>
          <p:nvPr>
            <p:ph type="title"/>
          </p:nvPr>
        </p:nvSpPr>
        <p:spPr>
          <a:xfrm>
            <a:off x="411475" y="1626682"/>
            <a:ext cx="8321100" cy="1664400"/>
          </a:xfrm>
          <a:prstGeom prst="rect">
            <a:avLst/>
          </a:prstGeom>
        </p:spPr>
        <p:txBody>
          <a:bodyPr anchorCtr="0" anchor="ctr" bIns="91425" lIns="0" spcFirstLastPara="1" rIns="0" wrap="square" tIns="91425">
            <a:noAutofit/>
          </a:bodyPr>
          <a:lstStyle>
            <a:lvl1pPr lvl="0" algn="ctr">
              <a:spcBef>
                <a:spcPts val="0"/>
              </a:spcBef>
              <a:spcAft>
                <a:spcPts val="0"/>
              </a:spcAft>
              <a:buSzPts val="3300"/>
              <a:buNone/>
              <a:defRPr/>
            </a:lvl1pPr>
            <a:lvl2pPr lvl="1" algn="ctr">
              <a:spcBef>
                <a:spcPts val="0"/>
              </a:spcBef>
              <a:spcAft>
                <a:spcPts val="0"/>
              </a:spcAft>
              <a:buSzPts val="3300"/>
              <a:buNone/>
              <a:defRPr/>
            </a:lvl2pPr>
            <a:lvl3pPr lvl="2" algn="ctr">
              <a:spcBef>
                <a:spcPts val="0"/>
              </a:spcBef>
              <a:spcAft>
                <a:spcPts val="0"/>
              </a:spcAft>
              <a:buSzPts val="3300"/>
              <a:buNone/>
              <a:defRPr/>
            </a:lvl3pPr>
            <a:lvl4pPr lvl="3" algn="ctr">
              <a:spcBef>
                <a:spcPts val="0"/>
              </a:spcBef>
              <a:spcAft>
                <a:spcPts val="0"/>
              </a:spcAft>
              <a:buSzPts val="3300"/>
              <a:buNone/>
              <a:defRPr/>
            </a:lvl4pPr>
            <a:lvl5pPr lvl="4" algn="ctr">
              <a:spcBef>
                <a:spcPts val="0"/>
              </a:spcBef>
              <a:spcAft>
                <a:spcPts val="0"/>
              </a:spcAft>
              <a:buSzPts val="3300"/>
              <a:buNone/>
              <a:defRPr/>
            </a:lvl5pPr>
            <a:lvl6pPr lvl="5" algn="ctr">
              <a:spcBef>
                <a:spcPts val="0"/>
              </a:spcBef>
              <a:spcAft>
                <a:spcPts val="0"/>
              </a:spcAft>
              <a:buSzPts val="3300"/>
              <a:buNone/>
              <a:defRPr/>
            </a:lvl6pPr>
            <a:lvl7pPr lvl="6" algn="ctr">
              <a:spcBef>
                <a:spcPts val="0"/>
              </a:spcBef>
              <a:spcAft>
                <a:spcPts val="0"/>
              </a:spcAft>
              <a:buSzPts val="3300"/>
              <a:buNone/>
              <a:defRPr/>
            </a:lvl7pPr>
            <a:lvl8pPr lvl="7" algn="ctr">
              <a:spcBef>
                <a:spcPts val="0"/>
              </a:spcBef>
              <a:spcAft>
                <a:spcPts val="0"/>
              </a:spcAft>
              <a:buSzPts val="3300"/>
              <a:buNone/>
              <a:defRPr/>
            </a:lvl8pPr>
            <a:lvl9pPr lvl="8" algn="ctr">
              <a:spcBef>
                <a:spcPts val="0"/>
              </a:spcBef>
              <a:spcAft>
                <a:spcPts val="0"/>
              </a:spcAft>
              <a:buSzPts val="33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slide">
  <p:cSld name="CUSTOM_7_1">
    <p:spTree>
      <p:nvGrpSpPr>
        <p:cNvPr id="17" name="Shape 17"/>
        <p:cNvGrpSpPr/>
        <p:nvPr/>
      </p:nvGrpSpPr>
      <p:grpSpPr>
        <a:xfrm>
          <a:off x="0" y="0"/>
          <a:ext cx="0" cy="0"/>
          <a:chOff x="0" y="0"/>
          <a:chExt cx="0" cy="0"/>
        </a:xfrm>
      </p:grpSpPr>
      <p:sp>
        <p:nvSpPr>
          <p:cNvPr id="18" name="Google Shape;18;p5"/>
          <p:cNvSpPr txBox="1"/>
          <p:nvPr>
            <p:ph idx="1" type="body"/>
          </p:nvPr>
        </p:nvSpPr>
        <p:spPr>
          <a:xfrm>
            <a:off x="292600" y="292598"/>
            <a:ext cx="8328900" cy="44859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00000"/>
        </a:solidFill>
      </p:bgPr>
    </p:bg>
    <p:spTree>
      <p:nvGrpSpPr>
        <p:cNvPr id="19" name="Shape 19"/>
        <p:cNvGrpSpPr/>
        <p:nvPr/>
      </p:nvGrpSpPr>
      <p:grpSpPr>
        <a:xfrm>
          <a:off x="0" y="0"/>
          <a:ext cx="0" cy="0"/>
          <a:chOff x="0" y="0"/>
          <a:chExt cx="0" cy="0"/>
        </a:xfrm>
      </p:grpSpPr>
      <p:sp>
        <p:nvSpPr>
          <p:cNvPr id="20" name="Google Shape;20;p6"/>
          <p:cNvSpPr txBox="1"/>
          <p:nvPr>
            <p:ph idx="12" type="sldNum"/>
          </p:nvPr>
        </p:nvSpPr>
        <p:spPr>
          <a:xfrm>
            <a:off x="8472458" y="4663217"/>
            <a:ext cx="548700" cy="393600"/>
          </a:xfrm>
          <a:prstGeom prst="rect">
            <a:avLst/>
          </a:prstGeom>
        </p:spPr>
        <p:txBody>
          <a:bodyPr anchorCtr="0" anchor="ctr" bIns="91425" lIns="0" spcFirstLastPara="1" rIns="0"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1" name="Google Shape;21;p6"/>
          <p:cNvPicPr preferRelativeResize="0"/>
          <p:nvPr/>
        </p:nvPicPr>
        <p:blipFill rotWithShape="1">
          <a:blip r:embed="rId2">
            <a:alphaModFix/>
          </a:blip>
          <a:srcRect b="20590" l="25105" r="1077" t="18582"/>
          <a:stretch/>
        </p:blipFill>
        <p:spPr>
          <a:xfrm rot="-720009">
            <a:off x="4471046" y="-44961"/>
            <a:ext cx="5499357" cy="453326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and header 1">
  <p:cSld name="CUSTOM_7_2">
    <p:spTree>
      <p:nvGrpSpPr>
        <p:cNvPr id="22" name="Shape 22"/>
        <p:cNvGrpSpPr/>
        <p:nvPr/>
      </p:nvGrpSpPr>
      <p:grpSpPr>
        <a:xfrm>
          <a:off x="0" y="0"/>
          <a:ext cx="0" cy="0"/>
          <a:chOff x="0" y="0"/>
          <a:chExt cx="0" cy="0"/>
        </a:xfrm>
      </p:grpSpPr>
      <p:sp>
        <p:nvSpPr>
          <p:cNvPr id="23" name="Google Shape;23;p7"/>
          <p:cNvSpPr txBox="1"/>
          <p:nvPr>
            <p:ph idx="1" type="body"/>
          </p:nvPr>
        </p:nvSpPr>
        <p:spPr>
          <a:xfrm>
            <a:off x="292608" y="1335024"/>
            <a:ext cx="8328900" cy="23958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
        <p:nvSpPr>
          <p:cNvPr id="24" name="Google Shape;24;p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5" name="Shape 25"/>
        <p:cNvGrpSpPr/>
        <p:nvPr/>
      </p:nvGrpSpPr>
      <p:grpSpPr>
        <a:xfrm>
          <a:off x="0" y="0"/>
          <a:ext cx="0" cy="0"/>
          <a:chOff x="0" y="0"/>
          <a:chExt cx="0" cy="0"/>
        </a:xfrm>
      </p:grpSpPr>
      <p:sp>
        <p:nvSpPr>
          <p:cNvPr id="26" name="Google Shape;26;p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7" name="Google Shape;27;p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32" name="Google Shape;32;p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lvl1pPr indent="-317500" lvl="0" marL="457200" rtl="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rtl="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7" name="Google Shape;7;p1"/>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183880" y="4114800"/>
            <a:ext cx="548700" cy="393600"/>
          </a:xfrm>
          <a:prstGeom prst="rect">
            <a:avLst/>
          </a:prstGeom>
          <a:noFill/>
          <a:ln>
            <a:noFill/>
          </a:ln>
        </p:spPr>
        <p:txBody>
          <a:bodyPr anchorCtr="0" anchor="ctr" bIns="91425" lIns="0" spcFirstLastPara="1" rIns="0"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
          <p15:clr>
            <a:srgbClr val="EA4335"/>
          </p15:clr>
        </p15:guide>
        <p15:guide id="2" pos="259">
          <p15:clr>
            <a:srgbClr val="EA4335"/>
          </p15:clr>
        </p15:guide>
        <p15:guide id="3" pos="1037">
          <p15:clr>
            <a:srgbClr val="EA4335"/>
          </p15:clr>
        </p15:guide>
        <p15:guide id="4" pos="1152">
          <p15:clr>
            <a:srgbClr val="EA4335"/>
          </p15:clr>
        </p15:guide>
        <p15:guide id="5" pos="1930">
          <p15:clr>
            <a:srgbClr val="EA4335"/>
          </p15:clr>
        </p15:guide>
        <p15:guide id="6" pos="2045">
          <p15:clr>
            <a:srgbClr val="EA4335"/>
          </p15:clr>
        </p15:guide>
        <p15:guide id="7" pos="2822">
          <p15:clr>
            <a:srgbClr val="EA4335"/>
          </p15:clr>
        </p15:guide>
        <p15:guide id="8" pos="2938">
          <p15:clr>
            <a:srgbClr val="EA4335"/>
          </p15:clr>
        </p15:guide>
        <p15:guide id="9" pos="3715">
          <p15:clr>
            <a:srgbClr val="EA4335"/>
          </p15:clr>
        </p15:guide>
        <p15:guide id="10" pos="3830">
          <p15:clr>
            <a:srgbClr val="EA4335"/>
          </p15:clr>
        </p15:guide>
        <p15:guide id="11" pos="4608">
          <p15:clr>
            <a:srgbClr val="EA4335"/>
          </p15:clr>
        </p15:guide>
        <p15:guide id="12" pos="4723">
          <p15:clr>
            <a:srgbClr val="EA4335"/>
          </p15:clr>
        </p15:guide>
        <p15:guide id="13" pos="5501">
          <p15:clr>
            <a:srgbClr val="EA4335"/>
          </p15:clr>
        </p15:guide>
        <p15:guide id="14" orient="horz" pos="582">
          <p15:clr>
            <a:srgbClr val="EA4335"/>
          </p15:clr>
        </p15:guide>
        <p15:guide id="15" orient="horz" pos="732">
          <p15:clr>
            <a:srgbClr val="EA4335"/>
          </p15:clr>
        </p15:guide>
        <p15:guide id="16" orient="horz" pos="881">
          <p15:clr>
            <a:srgbClr val="EA4335"/>
          </p15:clr>
        </p15:guide>
        <p15:guide id="17" orient="horz" pos="1031">
          <p15:clr>
            <a:srgbClr val="EA4335"/>
          </p15:clr>
        </p15:guide>
        <p15:guide id="18" orient="horz" pos="1181">
          <p15:clr>
            <a:srgbClr val="EA4335"/>
          </p15:clr>
        </p15:guide>
        <p15:guide id="19" orient="horz" pos="1331">
          <p15:clr>
            <a:srgbClr val="EA4335"/>
          </p15:clr>
        </p15:guide>
        <p15:guide id="20" orient="horz" pos="1480">
          <p15:clr>
            <a:srgbClr val="EA4335"/>
          </p15:clr>
        </p15:guide>
        <p15:guide id="21" orient="horz" pos="1630">
          <p15:clr>
            <a:srgbClr val="EA4335"/>
          </p15:clr>
        </p15:guide>
        <p15:guide id="22" orient="horz" pos="1780">
          <p15:clr>
            <a:srgbClr val="EA4335"/>
          </p15:clr>
        </p15:guide>
        <p15:guide id="23" orient="horz" pos="1930">
          <p15:clr>
            <a:srgbClr val="EA4335"/>
          </p15:clr>
        </p15:guide>
        <p15:guide id="24" orient="horz" pos="2079">
          <p15:clr>
            <a:srgbClr val="EA4335"/>
          </p15:clr>
        </p15:guide>
        <p15:guide id="25" orient="horz" pos="2229">
          <p15:clr>
            <a:srgbClr val="EA4335"/>
          </p15:clr>
        </p15:guide>
        <p15:guide id="26" orient="horz" pos="2379">
          <p15:clr>
            <a:srgbClr val="EA4335"/>
          </p15:clr>
        </p15:guide>
        <p15:guide id="27" orient="horz" pos="2529">
          <p15:clr>
            <a:srgbClr val="EA4335"/>
          </p15:clr>
        </p15:guide>
        <p15:guide id="28" orient="horz" pos="26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https://twitter.com/kotli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hyperlink" Target="https://kotlinlang.org/api/latest/jvm/stdlib/kotlin/let.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hyperlink" Target="https://kotlinlang.org/api/latest/jvm/stdlib/kotlin/-not-implemented-error/index.htm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hyperlink" Target="https://kotlinlang.org/" TargetMode="External"/><Relationship Id="rId4" Type="http://schemas.openxmlformats.org/officeDocument/2006/relationships/hyperlink" Target="https://kotlinlang.org/docs" TargetMode="External"/><Relationship Id="rId5" Type="http://schemas.openxmlformats.org/officeDocument/2006/relationships/hyperlink" Target="https://play.kotlinlang.org/byExample"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twitter.com/kotli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pic>
        <p:nvPicPr>
          <p:cNvPr id="37" name="Google Shape;37;p10"/>
          <p:cNvPicPr preferRelativeResize="0"/>
          <p:nvPr/>
        </p:nvPicPr>
        <p:blipFill>
          <a:blip r:embed="rId3">
            <a:alphaModFix/>
          </a:blip>
          <a:stretch>
            <a:fillRect/>
          </a:stretch>
        </p:blipFill>
        <p:spPr>
          <a:xfrm>
            <a:off x="315075" y="332279"/>
            <a:ext cx="596400" cy="298200"/>
          </a:xfrm>
          <a:prstGeom prst="rect">
            <a:avLst/>
          </a:prstGeom>
          <a:noFill/>
          <a:ln>
            <a:noFill/>
          </a:ln>
        </p:spPr>
      </p:pic>
      <p:sp>
        <p:nvSpPr>
          <p:cNvPr id="38" name="Google Shape;38;p10"/>
          <p:cNvSpPr txBox="1"/>
          <p:nvPr/>
        </p:nvSpPr>
        <p:spPr>
          <a:xfrm>
            <a:off x="923472" y="257347"/>
            <a:ext cx="2563800" cy="2982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rgbClr val="000000"/>
              </a:buClr>
              <a:buSzPts val="1100"/>
              <a:buFont typeface="Arial"/>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39" name="Google Shape;39;p10"/>
          <p:cNvSpPr txBox="1"/>
          <p:nvPr/>
        </p:nvSpPr>
        <p:spPr>
          <a:xfrm>
            <a:off x="886825" y="1012500"/>
            <a:ext cx="7275000" cy="1907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4800">
                <a:solidFill>
                  <a:srgbClr val="FFFFFF"/>
                </a:solidFill>
                <a:latin typeface="Inter"/>
                <a:ea typeface="Inter"/>
                <a:cs typeface="Inter"/>
                <a:sym typeface="Inter"/>
              </a:rPr>
              <a:t>Introduction</a:t>
            </a:r>
            <a:endParaRPr sz="4800">
              <a:solidFill>
                <a:srgbClr val="FFFFFF"/>
              </a:solidFill>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rPr lang="en" sz="4800">
                <a:solidFill>
                  <a:srgbClr val="FFFFFF"/>
                </a:solidFill>
                <a:latin typeface="Inter"/>
                <a:ea typeface="Inter"/>
                <a:cs typeface="Inter"/>
                <a:sym typeface="Inter"/>
              </a:rPr>
              <a:t>to Kotlin</a:t>
            </a:r>
            <a:endParaRPr sz="4800">
              <a:solidFill>
                <a:srgbClr val="FFFFFF"/>
              </a:solidFill>
              <a:latin typeface="Inter"/>
              <a:ea typeface="Inter"/>
              <a:cs typeface="Inter"/>
              <a:sym typeface="Inter"/>
            </a:endParaRPr>
          </a:p>
        </p:txBody>
      </p:sp>
      <p:sp>
        <p:nvSpPr>
          <p:cNvPr id="40" name="Google Shape;40;p10">
            <a:hlinkClick r:id="rId4"/>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@kotlin</a:t>
            </a:r>
            <a:endParaRPr sz="1700">
              <a:solidFill>
                <a:srgbClr val="B7B7B7"/>
              </a:solidFill>
              <a:latin typeface="Inter"/>
              <a:ea typeface="Inter"/>
              <a:cs typeface="Inter"/>
              <a:sym typeface="Inter"/>
            </a:endParaRPr>
          </a:p>
        </p:txBody>
      </p:sp>
      <p:sp>
        <p:nvSpPr>
          <p:cNvPr id="41" name="Google Shape;41;p10"/>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  Developed by JetBrains </a:t>
            </a:r>
            <a:endParaRPr sz="1700">
              <a:solidFill>
                <a:srgbClr val="B7B7B7"/>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If expression</a:t>
            </a:r>
            <a:endParaRPr/>
          </a:p>
        </p:txBody>
      </p:sp>
      <p:sp>
        <p:nvSpPr>
          <p:cNvPr id="104" name="Google Shape;104;p19"/>
          <p:cNvSpPr txBox="1"/>
          <p:nvPr/>
        </p:nvSpPr>
        <p:spPr>
          <a:xfrm>
            <a:off x="5555250" y="1335024"/>
            <a:ext cx="3213900" cy="1327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i="0" lang="en" sz="1100" u="none" cap="none" strike="noStrike">
                <a:solidFill>
                  <a:srgbClr val="3F51B5"/>
                </a:solidFill>
                <a:latin typeface="JetBrains Mono"/>
                <a:ea typeface="JetBrains Mono"/>
                <a:cs typeface="JetBrains Mono"/>
                <a:sym typeface="JetBrains Mono"/>
              </a:rPr>
              <a:t>fun</a:t>
            </a:r>
            <a:r>
              <a:rPr i="0" lang="en" sz="1100" u="none" cap="none" strike="noStrike">
                <a:solidFill>
                  <a:srgbClr val="37474F"/>
                </a:solidFill>
                <a:latin typeface="JetBrains Mono"/>
                <a:ea typeface="JetBrains Mono"/>
                <a:cs typeface="JetBrains Mono"/>
                <a:sym typeface="JetBrains Mono"/>
              </a:rPr>
              <a:t> maxOf(a: Int, b: Int) =</a:t>
            </a:r>
            <a:endParaRPr i="0" sz="1100" u="none" cap="none" strike="noStrike">
              <a:solidFill>
                <a:srgbClr val="37474F"/>
              </a:solidFill>
              <a:latin typeface="JetBrains Mono"/>
              <a:ea typeface="JetBrains Mono"/>
              <a:cs typeface="JetBrains Mono"/>
              <a:sym typeface="JetBrains Mono"/>
            </a:endParaRPr>
          </a:p>
          <a:p>
            <a:pPr indent="0" lvl="0" marL="457200" marR="0" rtl="0" algn="l">
              <a:lnSpc>
                <a:spcPct val="115000"/>
              </a:lnSpc>
              <a:spcBef>
                <a:spcPts val="0"/>
              </a:spcBef>
              <a:spcAft>
                <a:spcPts val="0"/>
              </a:spcAft>
              <a:buClr>
                <a:srgbClr val="000000"/>
              </a:buClr>
              <a:buSzPts val="1400"/>
              <a:buFont typeface="Arial"/>
              <a:buNone/>
            </a:pPr>
            <a:r>
              <a:rPr i="0" lang="en" sz="1100" u="none" cap="none" strike="noStrike">
                <a:solidFill>
                  <a:srgbClr val="3F51B5"/>
                </a:solidFill>
                <a:latin typeface="JetBrains Mono"/>
                <a:ea typeface="JetBrains Mono"/>
                <a:cs typeface="JetBrains Mono"/>
                <a:sym typeface="JetBrains Mono"/>
              </a:rPr>
              <a:t>if</a:t>
            </a:r>
            <a:r>
              <a:rPr i="0" lang="en" sz="1100" u="none" cap="none" strike="noStrike">
                <a:solidFill>
                  <a:srgbClr val="37474F"/>
                </a:solidFill>
                <a:latin typeface="JetBrains Mono"/>
                <a:ea typeface="JetBrains Mono"/>
                <a:cs typeface="JetBrains Mono"/>
                <a:sym typeface="JetBrains Mono"/>
              </a:rPr>
              <a:t> (a &gt; b) {</a:t>
            </a:r>
            <a:endParaRPr i="0" sz="1100" u="none" cap="none" strike="noStrike">
              <a:solidFill>
                <a:srgbClr val="37474F"/>
              </a:solidFill>
              <a:latin typeface="JetBrains Mono"/>
              <a:ea typeface="JetBrains Mono"/>
              <a:cs typeface="JetBrains Mono"/>
              <a:sym typeface="JetBrains Mono"/>
            </a:endParaRPr>
          </a:p>
          <a:p>
            <a:pPr indent="0" lvl="0" marL="457200" marR="0" rtl="0" algn="l">
              <a:lnSpc>
                <a:spcPct val="115000"/>
              </a:lnSpc>
              <a:spcBef>
                <a:spcPts val="0"/>
              </a:spcBef>
              <a:spcAft>
                <a:spcPts val="0"/>
              </a:spcAft>
              <a:buClr>
                <a:srgbClr val="000000"/>
              </a:buClr>
              <a:buSzPts val="1400"/>
              <a:buFont typeface="Arial"/>
              <a:buNone/>
            </a:pPr>
            <a:r>
              <a:rPr i="0" lang="en" sz="1100" u="none" cap="none" strike="noStrike">
                <a:solidFill>
                  <a:srgbClr val="37474F"/>
                </a:solidFill>
                <a:latin typeface="JetBrains Mono"/>
                <a:ea typeface="JetBrains Mono"/>
                <a:cs typeface="JetBrains Mono"/>
                <a:sym typeface="JetBrains Mono"/>
              </a:rPr>
              <a:t>	a</a:t>
            </a:r>
            <a:endParaRPr i="0" sz="1100" u="none" cap="none" strike="noStrike">
              <a:solidFill>
                <a:srgbClr val="37474F"/>
              </a:solidFill>
              <a:latin typeface="JetBrains Mono"/>
              <a:ea typeface="JetBrains Mono"/>
              <a:cs typeface="JetBrains Mono"/>
              <a:sym typeface="JetBrains Mono"/>
            </a:endParaRPr>
          </a:p>
          <a:p>
            <a:pPr indent="0" lvl="0" marL="457200" marR="0" rtl="0" algn="l">
              <a:lnSpc>
                <a:spcPct val="115000"/>
              </a:lnSpc>
              <a:spcBef>
                <a:spcPts val="0"/>
              </a:spcBef>
              <a:spcAft>
                <a:spcPts val="0"/>
              </a:spcAft>
              <a:buClr>
                <a:srgbClr val="000000"/>
              </a:buClr>
              <a:buSzPts val="1400"/>
              <a:buFont typeface="Arial"/>
              <a:buNone/>
            </a:pPr>
            <a:r>
              <a:rPr i="0" lang="en" sz="1100" u="none" cap="none" strike="noStrike">
                <a:solidFill>
                  <a:srgbClr val="37474F"/>
                </a:solidFill>
                <a:latin typeface="JetBrains Mono"/>
                <a:ea typeface="JetBrains Mono"/>
                <a:cs typeface="JetBrains Mono"/>
                <a:sym typeface="JetBrains Mono"/>
              </a:rPr>
              <a:t>} </a:t>
            </a:r>
            <a:r>
              <a:rPr i="0" lang="en" sz="1100" u="none" cap="none" strike="noStrike">
                <a:solidFill>
                  <a:srgbClr val="3F51B5"/>
                </a:solidFill>
                <a:latin typeface="JetBrains Mono"/>
                <a:ea typeface="JetBrains Mono"/>
                <a:cs typeface="JetBrains Mono"/>
                <a:sym typeface="JetBrains Mono"/>
              </a:rPr>
              <a:t>else</a:t>
            </a:r>
            <a:r>
              <a:rPr i="0" lang="en" sz="1100" u="none" cap="none" strike="noStrike">
                <a:solidFill>
                  <a:srgbClr val="37474F"/>
                </a:solidFill>
                <a:latin typeface="JetBrains Mono"/>
                <a:ea typeface="JetBrains Mono"/>
                <a:cs typeface="JetBrains Mono"/>
                <a:sym typeface="JetBrains Mono"/>
              </a:rPr>
              <a:t> {</a:t>
            </a:r>
            <a:endParaRPr i="0" sz="1100" u="none" cap="none" strike="noStrike">
              <a:solidFill>
                <a:srgbClr val="37474F"/>
              </a:solidFill>
              <a:latin typeface="JetBrains Mono"/>
              <a:ea typeface="JetBrains Mono"/>
              <a:cs typeface="JetBrains Mono"/>
              <a:sym typeface="JetBrains Mono"/>
            </a:endParaRPr>
          </a:p>
          <a:p>
            <a:pPr indent="0" lvl="0" marL="457200" marR="0" rtl="0" algn="l">
              <a:lnSpc>
                <a:spcPct val="115000"/>
              </a:lnSpc>
              <a:spcBef>
                <a:spcPts val="0"/>
              </a:spcBef>
              <a:spcAft>
                <a:spcPts val="0"/>
              </a:spcAft>
              <a:buClr>
                <a:srgbClr val="000000"/>
              </a:buClr>
              <a:buSzPts val="1400"/>
              <a:buFont typeface="Arial"/>
              <a:buNone/>
            </a:pPr>
            <a:r>
              <a:rPr i="0" lang="en" sz="1100" u="none" cap="none" strike="noStrike">
                <a:solidFill>
                  <a:srgbClr val="37474F"/>
                </a:solidFill>
                <a:latin typeface="JetBrains Mono"/>
                <a:ea typeface="JetBrains Mono"/>
                <a:cs typeface="JetBrains Mono"/>
                <a:sym typeface="JetBrains Mono"/>
              </a:rPr>
              <a:t>	b</a:t>
            </a:r>
            <a:endParaRPr i="0" sz="1100" u="none" cap="none" strike="noStrike">
              <a:solidFill>
                <a:srgbClr val="37474F"/>
              </a:solidFill>
              <a:latin typeface="JetBrains Mono"/>
              <a:ea typeface="JetBrains Mono"/>
              <a:cs typeface="JetBrains Mono"/>
              <a:sym typeface="JetBrains Mono"/>
            </a:endParaRPr>
          </a:p>
          <a:p>
            <a:pPr indent="0" lvl="0" marL="457200" marR="0" rtl="0" algn="l">
              <a:lnSpc>
                <a:spcPct val="115000"/>
              </a:lnSpc>
              <a:spcBef>
                <a:spcPts val="0"/>
              </a:spcBef>
              <a:spcAft>
                <a:spcPts val="0"/>
              </a:spcAft>
              <a:buClr>
                <a:srgbClr val="000000"/>
              </a:buClr>
              <a:buSzPts val="1400"/>
              <a:buFont typeface="Arial"/>
              <a:buNone/>
            </a:pPr>
            <a:r>
              <a:rPr i="0" lang="en" sz="1100" u="none" cap="none" strike="noStrike">
                <a:solidFill>
                  <a:srgbClr val="37474F"/>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p:txBody>
      </p:sp>
      <p:sp>
        <p:nvSpPr>
          <p:cNvPr id="105" name="Google Shape;105;p19"/>
          <p:cNvSpPr txBox="1"/>
          <p:nvPr/>
        </p:nvSpPr>
        <p:spPr>
          <a:xfrm>
            <a:off x="3605478" y="1369625"/>
            <a:ext cx="170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chemeClr val="dk2"/>
                </a:solidFill>
                <a:latin typeface="Open Sans"/>
                <a:ea typeface="Open Sans"/>
                <a:cs typeface="Open Sans"/>
                <a:sym typeface="Open Sans"/>
              </a:rPr>
              <a:t>is the same </a:t>
            </a:r>
            <a:r>
              <a:rPr b="1" lang="en">
                <a:solidFill>
                  <a:schemeClr val="dk2"/>
                </a:solidFill>
                <a:latin typeface="Open Sans"/>
                <a:ea typeface="Open Sans"/>
                <a:cs typeface="Open Sans"/>
                <a:sym typeface="Open Sans"/>
              </a:rPr>
              <a:t>as</a:t>
            </a:r>
            <a:endParaRPr b="1" i="0" sz="1400" u="none" cap="none" strike="noStrike">
              <a:solidFill>
                <a:srgbClr val="000000"/>
              </a:solidFill>
              <a:latin typeface="Open Sans"/>
              <a:ea typeface="Open Sans"/>
              <a:cs typeface="Open Sans"/>
              <a:sym typeface="Open Sans"/>
            </a:endParaRPr>
          </a:p>
        </p:txBody>
      </p:sp>
      <p:sp>
        <p:nvSpPr>
          <p:cNvPr id="106" name="Google Shape;106;p19"/>
          <p:cNvSpPr txBox="1"/>
          <p:nvPr>
            <p:ph idx="1" type="body"/>
          </p:nvPr>
        </p:nvSpPr>
        <p:spPr>
          <a:xfrm>
            <a:off x="292600" y="1335025"/>
            <a:ext cx="3978300" cy="16587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maxOf(a: Int, b: Int): Int {</a:t>
            </a:r>
            <a:endParaRPr sz="1100">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if</a:t>
            </a:r>
            <a:r>
              <a:rPr lang="en" sz="1100">
                <a:solidFill>
                  <a:srgbClr val="37474F"/>
                </a:solidFill>
                <a:latin typeface="JetBrains Mono"/>
                <a:ea typeface="JetBrains Mono"/>
                <a:cs typeface="JetBrains Mono"/>
                <a:sym typeface="JetBrains Mono"/>
              </a:rPr>
              <a:t> (a &gt; b) {</a:t>
            </a:r>
            <a:endParaRPr sz="1100">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return</a:t>
            </a:r>
            <a:r>
              <a:rPr lang="en" sz="1100">
                <a:solidFill>
                  <a:srgbClr val="37474F"/>
                </a:solidFill>
                <a:latin typeface="JetBrains Mono"/>
                <a:ea typeface="JetBrains Mono"/>
                <a:cs typeface="JetBrains Mono"/>
                <a:sym typeface="JetBrains Mono"/>
              </a:rPr>
              <a:t> a</a:t>
            </a:r>
            <a:endParaRPr sz="1100">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 </a:t>
            </a:r>
            <a:r>
              <a:rPr lang="en" sz="1100">
                <a:solidFill>
                  <a:srgbClr val="3F51B5"/>
                </a:solidFill>
                <a:latin typeface="JetBrains Mono"/>
                <a:ea typeface="JetBrains Mono"/>
                <a:cs typeface="JetBrains Mono"/>
                <a:sym typeface="JetBrains Mono"/>
              </a:rPr>
              <a:t>else</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return</a:t>
            </a:r>
            <a:r>
              <a:rPr lang="en" sz="1100">
                <a:solidFill>
                  <a:srgbClr val="37474F"/>
                </a:solidFill>
                <a:latin typeface="JetBrains Mono"/>
                <a:ea typeface="JetBrains Mono"/>
                <a:cs typeface="JetBrains Mono"/>
                <a:sym typeface="JetBrains Mono"/>
              </a:rPr>
              <a:t> b</a:t>
            </a:r>
            <a:endParaRPr sz="1100">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t/>
            </a:r>
            <a:endParaRPr sz="1100"/>
          </a:p>
          <a:p>
            <a:pPr indent="0" lvl="0" marL="0" rtl="0" algn="l">
              <a:spcBef>
                <a:spcPts val="0"/>
              </a:spcBef>
              <a:spcAft>
                <a:spcPts val="600"/>
              </a:spcAft>
              <a:buNone/>
            </a:pPr>
            <a:r>
              <a:t/>
            </a:r>
            <a:endParaRPr sz="1100"/>
          </a:p>
        </p:txBody>
      </p:sp>
      <p:cxnSp>
        <p:nvCxnSpPr>
          <p:cNvPr id="107" name="Google Shape;107;p19"/>
          <p:cNvCxnSpPr/>
          <p:nvPr/>
        </p:nvCxnSpPr>
        <p:spPr>
          <a:xfrm>
            <a:off x="3614338" y="1750613"/>
            <a:ext cx="1584000" cy="0"/>
          </a:xfrm>
          <a:prstGeom prst="straightConnector1">
            <a:avLst/>
          </a:prstGeom>
          <a:noFill/>
          <a:ln cap="flat" cmpd="sng" w="19050">
            <a:solidFill>
              <a:srgbClr val="6554E8"/>
            </a:solidFill>
            <a:prstDash val="solid"/>
            <a:round/>
            <a:headEnd len="med" w="med" type="none"/>
            <a:tailEnd len="med" w="med" type="triangle"/>
          </a:ln>
        </p:spPr>
      </p:cxnSp>
      <p:sp>
        <p:nvSpPr>
          <p:cNvPr id="108" name="Google Shape;108;p19"/>
          <p:cNvSpPr txBox="1"/>
          <p:nvPr>
            <p:ph idx="1" type="body"/>
          </p:nvPr>
        </p:nvSpPr>
        <p:spPr>
          <a:xfrm>
            <a:off x="292600" y="3139450"/>
            <a:ext cx="5377800" cy="16587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lang="en">
                <a:solidFill>
                  <a:srgbClr val="3F51B5"/>
                </a:solidFill>
                <a:latin typeface="JetBrains Mono"/>
                <a:ea typeface="JetBrains Mono"/>
                <a:cs typeface="JetBrains Mono"/>
                <a:sym typeface="JetBrains Mono"/>
              </a:rPr>
              <a:t>if</a:t>
            </a:r>
            <a:r>
              <a:rPr lang="en"/>
              <a:t> can be an expression (it can return).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Can be a one-liner:</a:t>
            </a:r>
            <a:endParaRPr/>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Clr>
                <a:schemeClr val="dk1"/>
              </a:buClr>
              <a:buSzPts val="1100"/>
              <a:buFont typeface="Arial"/>
              <a:buNone/>
            </a:pPr>
            <a:r>
              <a:rPr lang="en" sz="1100">
                <a:solidFill>
                  <a:srgbClr val="3F51B5"/>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maxOf(a: Int, b: Int) = </a:t>
            </a:r>
            <a:r>
              <a:rPr lang="en" sz="1100">
                <a:solidFill>
                  <a:srgbClr val="3F51B5"/>
                </a:solidFill>
                <a:latin typeface="JetBrains Mono"/>
                <a:ea typeface="JetBrains Mono"/>
                <a:cs typeface="JetBrains Mono"/>
                <a:sym typeface="JetBrains Mono"/>
              </a:rPr>
              <a:t>if</a:t>
            </a:r>
            <a:r>
              <a:rPr lang="en" sz="1100">
                <a:solidFill>
                  <a:srgbClr val="37474F"/>
                </a:solidFill>
                <a:latin typeface="JetBrains Mono"/>
                <a:ea typeface="JetBrains Mono"/>
                <a:cs typeface="JetBrains Mono"/>
                <a:sym typeface="JetBrains Mono"/>
              </a:rPr>
              <a:t> (a &gt; b) a</a:t>
            </a:r>
            <a:r>
              <a:rPr lang="en" sz="1100">
                <a:solidFill>
                  <a:srgbClr val="3F51B5"/>
                </a:solidFill>
                <a:latin typeface="JetBrains Mono"/>
                <a:ea typeface="JetBrains Mono"/>
                <a:cs typeface="JetBrains Mono"/>
                <a:sym typeface="JetBrains Mono"/>
              </a:rPr>
              <a:t> else</a:t>
            </a:r>
            <a:r>
              <a:rPr lang="en" sz="1100">
                <a:solidFill>
                  <a:srgbClr val="37474F"/>
                </a:solidFill>
                <a:latin typeface="JetBrains Mono"/>
                <a:ea typeface="JetBrains Mono"/>
                <a:cs typeface="JetBrains Mono"/>
                <a:sym typeface="JetBrains Mono"/>
              </a:rPr>
              <a:t> b</a:t>
            </a:r>
            <a:endParaRPr sz="1100">
              <a:solidFill>
                <a:srgbClr val="3F51B5"/>
              </a:solidFill>
              <a:latin typeface="JetBrains Mono"/>
              <a:ea typeface="JetBrains Mono"/>
              <a:cs typeface="JetBrains Mono"/>
              <a:sym typeface="JetBrains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When expression</a:t>
            </a:r>
            <a:endParaRPr/>
          </a:p>
        </p:txBody>
      </p:sp>
      <p:sp>
        <p:nvSpPr>
          <p:cNvPr id="114" name="Google Shape;114;p20"/>
          <p:cNvSpPr txBox="1"/>
          <p:nvPr>
            <p:ph idx="1" type="body"/>
          </p:nvPr>
        </p:nvSpPr>
        <p:spPr>
          <a:xfrm>
            <a:off x="292600" y="1335025"/>
            <a:ext cx="39879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when</a:t>
            </a:r>
            <a:r>
              <a:rPr lang="en">
                <a:solidFill>
                  <a:srgbClr val="37474F"/>
                </a:solidFill>
                <a:latin typeface="JetBrains Mono"/>
                <a:ea typeface="JetBrains Mono"/>
                <a:cs typeface="JetBrains Mono"/>
                <a:sym typeface="JetBrains Mono"/>
              </a:rPr>
              <a:t> (x)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1 -&gt; print(</a:t>
            </a:r>
            <a:r>
              <a:rPr lang="en">
                <a:solidFill>
                  <a:srgbClr val="388E3C"/>
                </a:solidFill>
                <a:latin typeface="JetBrains Mono"/>
                <a:ea typeface="JetBrains Mono"/>
                <a:cs typeface="JetBrains Mono"/>
                <a:sym typeface="JetBrains Mono"/>
              </a:rPr>
              <a:t>"x == 1"</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2 -&gt; print(</a:t>
            </a:r>
            <a:r>
              <a:rPr lang="en">
                <a:solidFill>
                  <a:srgbClr val="388E3C"/>
                </a:solidFill>
                <a:latin typeface="JetBrains Mono"/>
                <a:ea typeface="JetBrains Mono"/>
                <a:cs typeface="JetBrains Mono"/>
                <a:sym typeface="JetBrains Mono"/>
              </a:rPr>
              <a:t>"x == 2"</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else</a:t>
            </a:r>
            <a:r>
              <a:rPr lang="en">
                <a:solidFill>
                  <a:srgbClr val="37474F"/>
                </a:solidFill>
                <a:latin typeface="JetBrains Mono"/>
                <a:ea typeface="JetBrains Mono"/>
                <a:cs typeface="JetBrains Mono"/>
                <a:sym typeface="JetBrains Mono"/>
              </a:rPr>
              <a:t> -&gt;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print(</a:t>
            </a:r>
            <a:r>
              <a:rPr lang="en">
                <a:solidFill>
                  <a:srgbClr val="388E3C"/>
                </a:solidFill>
                <a:latin typeface="JetBrains Mono"/>
                <a:ea typeface="JetBrains Mono"/>
                <a:cs typeface="JetBrains Mono"/>
                <a:sym typeface="JetBrains Mono"/>
              </a:rPr>
              <a:t>"x is neither 1 nor 2"</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a:t>
            </a:r>
            <a:endParaRPr>
              <a:solidFill>
                <a:srgbClr val="3F51B5"/>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when</a:t>
            </a:r>
            <a:r>
              <a:rPr lang="en"/>
              <a:t> returns, the same way that </a:t>
            </a:r>
            <a:r>
              <a:rPr lang="en">
                <a:solidFill>
                  <a:srgbClr val="3F51B5"/>
                </a:solidFill>
                <a:latin typeface="JetBrains Mono"/>
                <a:ea typeface="JetBrains Mono"/>
                <a:cs typeface="JetBrains Mono"/>
                <a:sym typeface="JetBrains Mono"/>
              </a:rPr>
              <a:t>if</a:t>
            </a:r>
            <a:r>
              <a:rPr lang="en"/>
              <a:t> does.</a:t>
            </a:r>
            <a:endParaRPr>
              <a:solidFill>
                <a:srgbClr val="3F51B5"/>
              </a:solidFill>
              <a:latin typeface="JetBrains Mono"/>
              <a:ea typeface="JetBrains Mono"/>
              <a:cs typeface="JetBrains Mono"/>
              <a:sym typeface="JetBrains Mono"/>
            </a:endParaRPr>
          </a:p>
          <a:p>
            <a:pPr indent="0" lvl="0" marL="0" rtl="0" algn="l">
              <a:spcBef>
                <a:spcPts val="0"/>
              </a:spcBef>
              <a:spcAft>
                <a:spcPts val="600"/>
              </a:spcAft>
              <a:buNone/>
            </a:pPr>
            <a:r>
              <a:t/>
            </a:r>
            <a:endParaRPr/>
          </a:p>
        </p:txBody>
      </p:sp>
      <p:sp>
        <p:nvSpPr>
          <p:cNvPr id="115" name="Google Shape;115;p20"/>
          <p:cNvSpPr txBox="1"/>
          <p:nvPr>
            <p:ph idx="1" type="body"/>
          </p:nvPr>
        </p:nvSpPr>
        <p:spPr>
          <a:xfrm>
            <a:off x="4572004" y="1335025"/>
            <a:ext cx="38157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when</a:t>
            </a: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x &lt;</a:t>
            </a:r>
            <a:r>
              <a:rPr lang="en">
                <a:highlight>
                  <a:schemeClr val="lt1"/>
                </a:highlight>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0</a:t>
            </a:r>
            <a:r>
              <a:rPr lang="en">
                <a:solidFill>
                  <a:srgbClr val="37474F"/>
                </a:solidFill>
                <a:latin typeface="JetBrains Mono"/>
                <a:ea typeface="JetBrains Mono"/>
                <a:cs typeface="JetBrains Mono"/>
                <a:sym typeface="JetBrains Mono"/>
              </a:rPr>
              <a:t> -&gt; print(</a:t>
            </a:r>
            <a:r>
              <a:rPr lang="en">
                <a:solidFill>
                  <a:srgbClr val="388E3C"/>
                </a:solidFill>
                <a:latin typeface="JetBrains Mono"/>
                <a:ea typeface="JetBrains Mono"/>
                <a:cs typeface="JetBrains Mono"/>
                <a:sym typeface="JetBrains Mono"/>
              </a:rPr>
              <a:t>"x &lt; 0"</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x &gt;</a:t>
            </a:r>
            <a:r>
              <a:rPr lang="en">
                <a:highlight>
                  <a:schemeClr val="lt1"/>
                </a:highlight>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0</a:t>
            </a:r>
            <a:r>
              <a:rPr lang="en">
                <a:solidFill>
                  <a:srgbClr val="37474F"/>
                </a:solidFill>
                <a:latin typeface="JetBrains Mono"/>
                <a:ea typeface="JetBrains Mono"/>
                <a:cs typeface="JetBrains Mono"/>
                <a:sym typeface="JetBrains Mono"/>
              </a:rPr>
              <a:t> -&gt; print(</a:t>
            </a:r>
            <a:r>
              <a:rPr lang="en">
                <a:solidFill>
                  <a:srgbClr val="388E3C"/>
                </a:solidFill>
                <a:latin typeface="JetBrains Mono"/>
                <a:ea typeface="JetBrains Mono"/>
                <a:cs typeface="JetBrains Mono"/>
                <a:sym typeface="JetBrains Mono"/>
              </a:rPr>
              <a:t>"x &gt; 0"</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else</a:t>
            </a:r>
            <a:r>
              <a:rPr lang="en">
                <a:solidFill>
                  <a:srgbClr val="37474F"/>
                </a:solidFill>
                <a:latin typeface="JetBrains Mono"/>
                <a:ea typeface="JetBrains Mono"/>
                <a:cs typeface="JetBrains Mono"/>
                <a:sym typeface="JetBrains Mono"/>
              </a:rPr>
              <a:t> -&gt;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print(</a:t>
            </a:r>
            <a:r>
              <a:rPr lang="en">
                <a:solidFill>
                  <a:srgbClr val="388E3C"/>
                </a:solidFill>
                <a:latin typeface="JetBrains Mono"/>
                <a:ea typeface="JetBrains Mono"/>
                <a:cs typeface="JetBrains Mono"/>
                <a:sym typeface="JetBrains Mono"/>
              </a:rPr>
              <a:t>"x == 0"</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a:t>
            </a:r>
            <a:endParaRPr>
              <a:solidFill>
                <a:srgbClr val="3F51B5"/>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Clr>
                <a:schemeClr val="dk1"/>
              </a:buClr>
              <a:buSzPts val="1800"/>
              <a:buFont typeface="Arial"/>
              <a:buNone/>
            </a:pPr>
            <a:br>
              <a:rPr lang="en"/>
            </a:br>
            <a:r>
              <a:rPr lang="en"/>
              <a:t>The condition can be inside of the branches.</a:t>
            </a:r>
            <a:endParaRPr>
              <a:solidFill>
                <a:srgbClr val="3F51B5"/>
              </a:solidFill>
              <a:latin typeface="JetBrains Mono"/>
              <a:ea typeface="JetBrains Mono"/>
              <a:cs typeface="JetBrains Mono"/>
              <a:sym typeface="JetBrains Mono"/>
            </a:endParaRPr>
          </a:p>
          <a:p>
            <a:pPr indent="0" lvl="0" marL="0" rtl="0" algn="l">
              <a:spcBef>
                <a:spcPts val="0"/>
              </a:spcBef>
              <a:spcAft>
                <a:spcPts val="600"/>
              </a:spcAft>
              <a:buNone/>
            </a:pPr>
            <a:r>
              <a:t/>
            </a:r>
            <a:endParaRPr>
              <a:solidFill>
                <a:srgbClr val="3F51B5"/>
              </a:solidFill>
              <a:latin typeface="JetBrains Mono"/>
              <a:ea typeface="JetBrains Mono"/>
              <a:cs typeface="JetBrains Mono"/>
              <a:sym typeface="JetBrains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When statement</a:t>
            </a:r>
            <a:endParaRPr/>
          </a:p>
        </p:txBody>
      </p:sp>
      <p:sp>
        <p:nvSpPr>
          <p:cNvPr id="121" name="Google Shape;121;p2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 </a:t>
            </a:r>
            <a:r>
              <a:rPr lang="en" sz="1100">
                <a:solidFill>
                  <a:srgbClr val="37474F"/>
                </a:solidFill>
                <a:latin typeface="JetBrains Mono"/>
                <a:ea typeface="JetBrains Mono"/>
                <a:cs typeface="JetBrains Mono"/>
                <a:sym typeface="JetBrains Mono"/>
              </a:rPr>
              <a:t>serveTeaTo(customer: Customer)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	val </a:t>
            </a:r>
            <a:r>
              <a:rPr lang="en" sz="1100">
                <a:solidFill>
                  <a:srgbClr val="37474F"/>
                </a:solidFill>
                <a:latin typeface="JetBrains Mono"/>
                <a:ea typeface="JetBrains Mono"/>
                <a:cs typeface="JetBrains Mono"/>
                <a:sym typeface="JetBrains Mono"/>
              </a:rPr>
              <a:t>teaSack = takeRandomTeaSack()</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45720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when</a:t>
            </a:r>
            <a:r>
              <a:rPr lang="en" sz="1100">
                <a:solidFill>
                  <a:srgbClr val="37474F"/>
                </a:solidFill>
                <a:latin typeface="JetBrains Mono"/>
                <a:ea typeface="JetBrains Mono"/>
                <a:cs typeface="JetBrains Mono"/>
                <a:sym typeface="JetBrains Mono"/>
              </a:rPr>
              <a:t> (teaSack) {</a:t>
            </a:r>
            <a:endParaRPr sz="1100">
              <a:solidFill>
                <a:srgbClr val="37474F"/>
              </a:solidFill>
              <a:latin typeface="JetBrains Mono"/>
              <a:ea typeface="JetBrains Mono"/>
              <a:cs typeface="JetBrains Mono"/>
              <a:sym typeface="JetBrains Mono"/>
            </a:endParaRPr>
          </a:p>
          <a:p>
            <a:pPr indent="0" lvl="0" marL="45720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is </a:t>
            </a:r>
            <a:r>
              <a:rPr lang="en" sz="1100">
                <a:solidFill>
                  <a:srgbClr val="37474F"/>
                </a:solidFill>
                <a:latin typeface="JetBrains Mono"/>
                <a:ea typeface="JetBrains Mono"/>
                <a:cs typeface="JetBrains Mono"/>
                <a:sym typeface="JetBrains Mono"/>
              </a:rPr>
              <a:t>OolongSack -&gt; error(</a:t>
            </a:r>
            <a:r>
              <a:rPr lang="en" sz="1100">
                <a:solidFill>
                  <a:srgbClr val="388E3C"/>
                </a:solidFill>
                <a:latin typeface="JetBrains Mono"/>
                <a:ea typeface="JetBrains Mono"/>
                <a:cs typeface="JetBrains Mono"/>
                <a:sym typeface="JetBrains Mono"/>
              </a:rPr>
              <a:t>"We don't serve Chinese tea like </a:t>
            </a:r>
            <a:r>
              <a:rPr lang="en" sz="1100">
                <a:solidFill>
                  <a:schemeClr val="accent4"/>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teaSack</a:t>
            </a:r>
            <a:r>
              <a:rPr lang="en" sz="1100">
                <a:solidFill>
                  <a:srgbClr val="388E3C"/>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45720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in </a:t>
            </a:r>
            <a:r>
              <a:rPr lang="en" sz="1100">
                <a:solidFill>
                  <a:srgbClr val="37474F"/>
                </a:solidFill>
                <a:latin typeface="JetBrains Mono"/>
                <a:ea typeface="JetBrains Mono"/>
                <a:cs typeface="JetBrains Mono"/>
                <a:sym typeface="JetBrains Mono"/>
              </a:rPr>
              <a:t>trialTeaSacks, teaSackBoughtLastNight -&gt;</a:t>
            </a:r>
            <a:endParaRPr sz="1100">
              <a:solidFill>
                <a:srgbClr val="37474F"/>
              </a:solidFill>
              <a:latin typeface="JetBrains Mono"/>
              <a:ea typeface="JetBrains Mono"/>
              <a:cs typeface="JetBrains Mono"/>
              <a:sym typeface="JetBrains Mono"/>
            </a:endParaRPr>
          </a:p>
          <a:p>
            <a:pPr indent="457200" lvl="0" marL="91440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error(</a:t>
            </a:r>
            <a:r>
              <a:rPr lang="en" sz="1100">
                <a:solidFill>
                  <a:srgbClr val="388E3C"/>
                </a:solidFill>
                <a:latin typeface="JetBrains Mono"/>
                <a:ea typeface="JetBrains Mono"/>
                <a:cs typeface="JetBrains Mono"/>
                <a:sym typeface="JetBrains Mono"/>
              </a:rPr>
              <a:t>"Are you insane?! We cannot serve uncertified tea!"</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45720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45720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45720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teaPackage.brew().serveTo(customer)</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when</a:t>
            </a:r>
            <a:r>
              <a:rPr lang="en"/>
              <a:t> can accept several options in one branch. </a:t>
            </a:r>
            <a:r>
              <a:rPr lang="en">
                <a:solidFill>
                  <a:srgbClr val="3F51B5"/>
                </a:solidFill>
                <a:latin typeface="JetBrains Mono"/>
                <a:ea typeface="JetBrains Mono"/>
                <a:cs typeface="JetBrains Mono"/>
                <a:sym typeface="JetBrains Mono"/>
              </a:rPr>
              <a:t>else</a:t>
            </a:r>
            <a:r>
              <a:rPr lang="en"/>
              <a:t> branch can be omitted if </a:t>
            </a:r>
            <a:r>
              <a:rPr lang="en">
                <a:solidFill>
                  <a:srgbClr val="3F51B5"/>
                </a:solidFill>
                <a:latin typeface="JetBrains Mono"/>
                <a:ea typeface="JetBrains Mono"/>
                <a:cs typeface="JetBrains Mono"/>
                <a:sym typeface="JetBrains Mono"/>
              </a:rPr>
              <a:t>when</a:t>
            </a:r>
            <a:r>
              <a:rPr lang="en"/>
              <a:t> block is used as a </a:t>
            </a:r>
            <a:r>
              <a:rPr i="1" lang="en"/>
              <a:t>statement</a:t>
            </a:r>
            <a:r>
              <a:rPr lang="en"/>
              <a:t>. </a:t>
            </a:r>
            <a:endParaRPr/>
          </a:p>
          <a:p>
            <a:pPr indent="0" lvl="0" marL="0" rtl="0" algn="l">
              <a:spcBef>
                <a:spcPts val="600"/>
              </a:spcBef>
              <a:spcAft>
                <a:spcPts val="400"/>
              </a:spcAft>
              <a:buNone/>
            </a:pPr>
            <a:r>
              <a:t/>
            </a:r>
            <a:endParaRPr sz="1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&amp;&amp; vs and</a:t>
            </a:r>
            <a:endParaRPr/>
          </a:p>
        </p:txBody>
      </p:sp>
      <p:sp>
        <p:nvSpPr>
          <p:cNvPr id="127" name="Google Shape;127;p22"/>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None/>
            </a:pPr>
            <a:r>
              <a:rPr lang="en">
                <a:solidFill>
                  <a:srgbClr val="3F51B5"/>
                </a:solidFill>
                <a:latin typeface="JetBrains Mono"/>
                <a:ea typeface="JetBrains Mono"/>
                <a:cs typeface="JetBrains Mono"/>
                <a:sym typeface="JetBrains Mono"/>
              </a:rPr>
              <a:t>if</a:t>
            </a:r>
            <a:r>
              <a:rPr lang="en">
                <a:solidFill>
                  <a:srgbClr val="37474F"/>
                </a:solidFill>
                <a:latin typeface="JetBrains Mono"/>
                <a:ea typeface="JetBrains Mono"/>
                <a:cs typeface="JetBrains Mono"/>
                <a:sym typeface="JetBrains Mono"/>
              </a:rPr>
              <a:t> (a &amp;&amp; b) { ... }     VS     </a:t>
            </a:r>
            <a:r>
              <a:rPr lang="en">
                <a:solidFill>
                  <a:srgbClr val="3F51B5"/>
                </a:solidFill>
                <a:latin typeface="JetBrains Mono"/>
                <a:ea typeface="JetBrains Mono"/>
                <a:cs typeface="JetBrains Mono"/>
                <a:sym typeface="JetBrains Mono"/>
              </a:rPr>
              <a:t>if</a:t>
            </a:r>
            <a:r>
              <a:rPr lang="en">
                <a:solidFill>
                  <a:srgbClr val="37474F"/>
                </a:solidFill>
                <a:latin typeface="JetBrains Mono"/>
                <a:ea typeface="JetBrains Mono"/>
                <a:cs typeface="JetBrains Mono"/>
                <a:sym typeface="JetBrains Mono"/>
              </a:rPr>
              <a:t> (a and b) { ... }     </a:t>
            </a:r>
            <a:endParaRPr/>
          </a:p>
          <a:p>
            <a:pPr indent="0" lvl="0" marL="0" rtl="0" algn="l">
              <a:spcBef>
                <a:spcPts val="600"/>
              </a:spcBef>
              <a:spcAft>
                <a:spcPts val="0"/>
              </a:spcAft>
              <a:buClr>
                <a:schemeClr val="dk1"/>
              </a:buClr>
              <a:buSzPts val="1800"/>
              <a:buFont typeface="Arial"/>
              <a:buNone/>
            </a:pPr>
            <a:r>
              <a:rPr lang="en"/>
              <a:t>Unlike the </a:t>
            </a:r>
            <a:r>
              <a:rPr lang="en">
                <a:solidFill>
                  <a:srgbClr val="3F51B5"/>
                </a:solidFill>
                <a:latin typeface="JetBrains Mono"/>
                <a:ea typeface="JetBrains Mono"/>
                <a:cs typeface="JetBrains Mono"/>
                <a:sym typeface="JetBrains Mono"/>
              </a:rPr>
              <a:t>&amp;&amp;</a:t>
            </a:r>
            <a:r>
              <a:rPr lang="en"/>
              <a:t> operator, this function does not perform short-circuit evaluation.</a:t>
            </a:r>
            <a:endParaRPr/>
          </a:p>
          <a:p>
            <a:pPr indent="0" lvl="0" marL="0" rtl="0" algn="l">
              <a:spcBef>
                <a:spcPts val="600"/>
              </a:spcBef>
              <a:spcAft>
                <a:spcPts val="0"/>
              </a:spcAft>
              <a:buClr>
                <a:schemeClr val="dk1"/>
              </a:buClr>
              <a:buSzPts val="1800"/>
              <a:buFont typeface="Arial"/>
              <a:buNone/>
            </a:pPr>
            <a:r>
              <a:t/>
            </a:r>
            <a:endParaRPr/>
          </a:p>
          <a:p>
            <a:pPr indent="0" lvl="0" marL="0" rtl="0" algn="l">
              <a:spcBef>
                <a:spcPts val="600"/>
              </a:spcBef>
              <a:spcAft>
                <a:spcPts val="0"/>
              </a:spcAft>
              <a:buClr>
                <a:schemeClr val="dk1"/>
              </a:buClr>
              <a:buSzPts val="1800"/>
              <a:buFont typeface="Arial"/>
              <a:buNone/>
            </a:pPr>
            <a:r>
              <a:rPr lang="en"/>
              <a:t>The same </a:t>
            </a:r>
            <a:r>
              <a:rPr lang="en"/>
              <a:t>behavior </a:t>
            </a:r>
            <a:r>
              <a:rPr lang="en"/>
              <a:t>with OR:</a:t>
            </a:r>
            <a:endParaRPr/>
          </a:p>
          <a:p>
            <a:pPr indent="0" lvl="0" marL="0" rtl="0" algn="l">
              <a:spcBef>
                <a:spcPts val="600"/>
              </a:spcBef>
              <a:spcAft>
                <a:spcPts val="0"/>
              </a:spcAft>
              <a:buClr>
                <a:schemeClr val="dk1"/>
              </a:buClr>
              <a:buSzPts val="1100"/>
              <a:buFont typeface="Arial"/>
              <a:buNone/>
            </a:pPr>
            <a:r>
              <a:rPr lang="en">
                <a:solidFill>
                  <a:srgbClr val="3F51B5"/>
                </a:solidFill>
                <a:latin typeface="JetBrains Mono"/>
                <a:ea typeface="JetBrains Mono"/>
                <a:cs typeface="JetBrains Mono"/>
                <a:sym typeface="JetBrains Mono"/>
              </a:rPr>
              <a:t>if</a:t>
            </a:r>
            <a:r>
              <a:rPr lang="en">
                <a:solidFill>
                  <a:srgbClr val="37474F"/>
                </a:solidFill>
                <a:latin typeface="JetBrains Mono"/>
                <a:ea typeface="JetBrains Mono"/>
                <a:cs typeface="JetBrains Mono"/>
                <a:sym typeface="JetBrains Mono"/>
              </a:rPr>
              <a:t> (a || b) { ... }     VS     </a:t>
            </a:r>
            <a:r>
              <a:rPr lang="en">
                <a:solidFill>
                  <a:srgbClr val="3F51B5"/>
                </a:solidFill>
                <a:latin typeface="JetBrains Mono"/>
                <a:ea typeface="JetBrains Mono"/>
                <a:cs typeface="JetBrains Mono"/>
                <a:sym typeface="JetBrains Mono"/>
              </a:rPr>
              <a:t>if</a:t>
            </a:r>
            <a:r>
              <a:rPr lang="en">
                <a:solidFill>
                  <a:srgbClr val="37474F"/>
                </a:solidFill>
                <a:latin typeface="JetBrains Mono"/>
                <a:ea typeface="JetBrains Mono"/>
                <a:cs typeface="JetBrains Mono"/>
                <a:sym typeface="JetBrains Mono"/>
              </a:rPr>
              <a:t> (a or b) { ... } </a:t>
            </a:r>
            <a:endParaRPr/>
          </a:p>
          <a:p>
            <a:pPr indent="0" lvl="0" marL="0" rtl="0" algn="l">
              <a:spcBef>
                <a:spcPts val="600"/>
              </a:spcBef>
              <a:spcAft>
                <a:spcPts val="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Loops</a:t>
            </a:r>
            <a:endParaRPr/>
          </a:p>
        </p:txBody>
      </p:sp>
      <p:sp>
        <p:nvSpPr>
          <p:cNvPr id="133" name="Google Shape;133;p23"/>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val </a:t>
            </a:r>
            <a:r>
              <a:rPr lang="en" sz="1100">
                <a:solidFill>
                  <a:srgbClr val="37474F"/>
                </a:solidFill>
                <a:latin typeface="JetBrains Mono"/>
                <a:ea typeface="JetBrains Mono"/>
                <a:cs typeface="JetBrains Mono"/>
                <a:sym typeface="JetBrains Mono"/>
              </a:rPr>
              <a:t>items = listOf(</a:t>
            </a:r>
            <a:r>
              <a:rPr lang="en" sz="1100">
                <a:solidFill>
                  <a:srgbClr val="388E3C"/>
                </a:solidFill>
                <a:latin typeface="JetBrains Mono"/>
                <a:ea typeface="JetBrains Mono"/>
                <a:cs typeface="JetBrains Mono"/>
                <a:sym typeface="JetBrains Mono"/>
              </a:rPr>
              <a:t>"apple"</a:t>
            </a:r>
            <a:r>
              <a:rPr lang="en" sz="1100">
                <a:solidFill>
                  <a:srgbClr val="37474F"/>
                </a:solidFill>
                <a:latin typeface="JetBrains Mono"/>
                <a:ea typeface="JetBrains Mono"/>
                <a:cs typeface="JetBrains Mono"/>
                <a:sym typeface="JetBrains Mono"/>
              </a:rPr>
              <a:t>, </a:t>
            </a:r>
            <a:r>
              <a:rPr lang="en" sz="1100">
                <a:solidFill>
                  <a:srgbClr val="388E3C"/>
                </a:solidFill>
                <a:latin typeface="JetBrains Mono"/>
                <a:ea typeface="JetBrains Mono"/>
                <a:cs typeface="JetBrains Mono"/>
                <a:sym typeface="JetBrains Mono"/>
              </a:rPr>
              <a:t>"banana"</a:t>
            </a:r>
            <a:r>
              <a:rPr lang="en" sz="1100">
                <a:solidFill>
                  <a:srgbClr val="37474F"/>
                </a:solidFill>
                <a:latin typeface="JetBrains Mono"/>
                <a:ea typeface="JetBrains Mono"/>
                <a:cs typeface="JetBrains Mono"/>
                <a:sym typeface="JetBrains Mono"/>
              </a:rPr>
              <a:t>, </a:t>
            </a:r>
            <a:r>
              <a:rPr lang="en" sz="1100">
                <a:solidFill>
                  <a:srgbClr val="388E3C"/>
                </a:solidFill>
                <a:latin typeface="JetBrains Mono"/>
                <a:ea typeface="JetBrains Mono"/>
                <a:cs typeface="JetBrains Mono"/>
                <a:sym typeface="JetBrains Mono"/>
              </a:rPr>
              <a:t>"kiwifruit"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100"/>
              <a:buFont typeface="Arial"/>
              <a:buNone/>
            </a:pPr>
            <a:r>
              <a:rPr lang="en" sz="1100">
                <a:solidFill>
                  <a:srgbClr val="3F51B5"/>
                </a:solidFill>
                <a:latin typeface="JetBrains Mono"/>
                <a:ea typeface="JetBrains Mono"/>
                <a:cs typeface="JetBrains Mono"/>
                <a:sym typeface="JetBrains Mono"/>
              </a:rPr>
              <a:t>for</a:t>
            </a:r>
            <a:r>
              <a:rPr lang="en" sz="1100">
                <a:solidFill>
                  <a:srgbClr val="37474F"/>
                </a:solidFill>
                <a:latin typeface="JetBrains Mono"/>
                <a:ea typeface="JetBrains Mono"/>
                <a:cs typeface="JetBrains Mono"/>
                <a:sym typeface="JetBrains Mono"/>
              </a:rPr>
              <a:t> (item </a:t>
            </a:r>
            <a:r>
              <a:rPr lang="en" sz="1100">
                <a:solidFill>
                  <a:srgbClr val="3F51B5"/>
                </a:solidFill>
                <a:latin typeface="JetBrains Mono"/>
                <a:ea typeface="JetBrains Mono"/>
                <a:cs typeface="JetBrains Mono"/>
                <a:sym typeface="JetBrains Mono"/>
              </a:rPr>
              <a:t>in</a:t>
            </a:r>
            <a:r>
              <a:rPr lang="en" sz="1100">
                <a:solidFill>
                  <a:srgbClr val="37474F"/>
                </a:solidFill>
                <a:latin typeface="JetBrains Mono"/>
                <a:ea typeface="JetBrains Mono"/>
                <a:cs typeface="JetBrains Mono"/>
                <a:sym typeface="JetBrains Mono"/>
              </a:rPr>
              <a:t> items) {</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println(item)</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100"/>
              <a:buFont typeface="Arial"/>
              <a:buNone/>
            </a:pPr>
            <a:r>
              <a:rPr lang="en" sz="1100">
                <a:solidFill>
                  <a:srgbClr val="3F51B5"/>
                </a:solidFill>
                <a:latin typeface="JetBrains Mono"/>
                <a:ea typeface="JetBrains Mono"/>
                <a:cs typeface="JetBrains Mono"/>
                <a:sym typeface="JetBrains Mono"/>
              </a:rPr>
              <a:t>for</a:t>
            </a:r>
            <a:r>
              <a:rPr lang="en" sz="1100">
                <a:solidFill>
                  <a:srgbClr val="37474F"/>
                </a:solidFill>
                <a:latin typeface="JetBrains Mono"/>
                <a:ea typeface="JetBrains Mono"/>
                <a:cs typeface="JetBrains Mono"/>
                <a:sym typeface="JetBrains Mono"/>
              </a:rPr>
              <a:t> (index </a:t>
            </a:r>
            <a:r>
              <a:rPr lang="en" sz="1100">
                <a:solidFill>
                  <a:srgbClr val="3F51B5"/>
                </a:solidFill>
                <a:latin typeface="JetBrains Mono"/>
                <a:ea typeface="JetBrains Mono"/>
                <a:cs typeface="JetBrains Mono"/>
                <a:sym typeface="JetBrains Mono"/>
              </a:rPr>
              <a:t>in</a:t>
            </a:r>
            <a:r>
              <a:rPr lang="en" sz="1100">
                <a:solidFill>
                  <a:srgbClr val="37474F"/>
                </a:solidFill>
                <a:latin typeface="JetBrains Mono"/>
                <a:ea typeface="JetBrains Mono"/>
                <a:cs typeface="JetBrains Mono"/>
                <a:sym typeface="JetBrains Mono"/>
              </a:rPr>
              <a:t> items.indices) {</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println(</a:t>
            </a:r>
            <a:r>
              <a:rPr lang="en" sz="1100">
                <a:solidFill>
                  <a:srgbClr val="388E3C"/>
                </a:solidFill>
                <a:latin typeface="JetBrains Mono"/>
                <a:ea typeface="JetBrains Mono"/>
                <a:cs typeface="JetBrains Mono"/>
                <a:sym typeface="JetBrains Mono"/>
              </a:rPr>
              <a:t>"item at </a:t>
            </a:r>
            <a:r>
              <a:rPr lang="en" sz="1100">
                <a:solidFill>
                  <a:schemeClr val="accent4"/>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index</a:t>
            </a:r>
            <a:r>
              <a:rPr lang="en" sz="1100">
                <a:solidFill>
                  <a:srgbClr val="388E3C"/>
                </a:solidFill>
                <a:latin typeface="JetBrains Mono"/>
                <a:ea typeface="JetBrains Mono"/>
                <a:cs typeface="JetBrains Mono"/>
                <a:sym typeface="JetBrains Mono"/>
              </a:rPr>
              <a:t> is </a:t>
            </a:r>
            <a:r>
              <a:rPr lang="en" sz="1100">
                <a:solidFill>
                  <a:schemeClr val="accent4"/>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{items[index]}</a:t>
            </a:r>
            <a:r>
              <a:rPr lang="en" sz="1100">
                <a:solidFill>
                  <a:srgbClr val="388E3C"/>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100"/>
              <a:buFont typeface="Arial"/>
              <a:buNone/>
            </a:pPr>
            <a:r>
              <a:rPr lang="en" sz="1100">
                <a:solidFill>
                  <a:srgbClr val="3F51B5"/>
                </a:solidFill>
                <a:latin typeface="JetBrains Mono"/>
                <a:ea typeface="JetBrains Mono"/>
                <a:cs typeface="JetBrains Mono"/>
                <a:sym typeface="JetBrains Mono"/>
              </a:rPr>
              <a:t>for</a:t>
            </a:r>
            <a:r>
              <a:rPr lang="en" sz="1100">
                <a:solidFill>
                  <a:srgbClr val="37474F"/>
                </a:solidFill>
                <a:latin typeface="JetBrains Mono"/>
                <a:ea typeface="JetBrains Mono"/>
                <a:cs typeface="JetBrains Mono"/>
                <a:sym typeface="JetBrains Mono"/>
              </a:rPr>
              <a:t> ((index, item) </a:t>
            </a:r>
            <a:r>
              <a:rPr lang="en" sz="1100">
                <a:solidFill>
                  <a:srgbClr val="3F51B5"/>
                </a:solidFill>
                <a:latin typeface="JetBrains Mono"/>
                <a:ea typeface="JetBrains Mono"/>
                <a:cs typeface="JetBrains Mono"/>
                <a:sym typeface="JetBrains Mono"/>
              </a:rPr>
              <a:t>in</a:t>
            </a:r>
            <a:r>
              <a:rPr lang="en" sz="1100">
                <a:solidFill>
                  <a:srgbClr val="37474F"/>
                </a:solidFill>
                <a:latin typeface="JetBrains Mono"/>
                <a:ea typeface="JetBrains Mono"/>
                <a:cs typeface="JetBrains Mono"/>
                <a:sym typeface="JetBrains Mono"/>
              </a:rPr>
              <a:t> items.withIndex()) {</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println(</a:t>
            </a:r>
            <a:r>
              <a:rPr lang="en" sz="1100">
                <a:solidFill>
                  <a:srgbClr val="388E3C"/>
                </a:solidFill>
                <a:latin typeface="JetBrains Mono"/>
                <a:ea typeface="JetBrains Mono"/>
                <a:cs typeface="JetBrains Mono"/>
                <a:sym typeface="JetBrains Mono"/>
              </a:rPr>
              <a:t>"item at </a:t>
            </a:r>
            <a:r>
              <a:rPr lang="en" sz="1100">
                <a:solidFill>
                  <a:schemeClr val="accent4"/>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index</a:t>
            </a:r>
            <a:r>
              <a:rPr lang="en" sz="1100">
                <a:solidFill>
                  <a:srgbClr val="388E3C"/>
                </a:solidFill>
                <a:latin typeface="JetBrains Mono"/>
                <a:ea typeface="JetBrains Mono"/>
                <a:cs typeface="JetBrains Mono"/>
                <a:sym typeface="JetBrains Mono"/>
              </a:rPr>
              <a:t> is </a:t>
            </a:r>
            <a:r>
              <a:rPr lang="en" sz="1100">
                <a:solidFill>
                  <a:schemeClr val="accent4"/>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item</a:t>
            </a:r>
            <a:r>
              <a:rPr lang="en" sz="1100">
                <a:solidFill>
                  <a:srgbClr val="388E3C"/>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400"/>
              </a:spcBef>
              <a:spcAft>
                <a:spcPts val="400"/>
              </a:spcAft>
              <a:buNone/>
            </a:pPr>
            <a:r>
              <a:t/>
            </a:r>
            <a:endParaRPr sz="1100">
              <a:latin typeface="JetBrains Mono"/>
              <a:ea typeface="JetBrains Mono"/>
              <a:cs typeface="JetBrains Mono"/>
              <a:sym typeface="JetBrains Mon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Clr>
                <a:schemeClr val="dk1"/>
              </a:buClr>
              <a:buSzPts val="2800"/>
              <a:buFont typeface="Arial"/>
              <a:buNone/>
            </a:pPr>
            <a:r>
              <a:rPr lang="en"/>
              <a:t>Loops</a:t>
            </a:r>
            <a:endParaRPr/>
          </a:p>
        </p:txBody>
      </p:sp>
      <p:sp>
        <p:nvSpPr>
          <p:cNvPr id="139" name="Google Shape;139;p24"/>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val </a:t>
            </a:r>
            <a:r>
              <a:rPr lang="en" sz="1100">
                <a:solidFill>
                  <a:srgbClr val="37474F"/>
                </a:solidFill>
                <a:latin typeface="JetBrains Mono"/>
                <a:ea typeface="JetBrains Mono"/>
                <a:cs typeface="JetBrains Mono"/>
                <a:sym typeface="JetBrains Mono"/>
              </a:rPr>
              <a:t>items = listOf(</a:t>
            </a:r>
            <a:r>
              <a:rPr lang="en" sz="1100">
                <a:solidFill>
                  <a:srgbClr val="388E3C"/>
                </a:solidFill>
                <a:latin typeface="JetBrains Mono"/>
                <a:ea typeface="JetBrains Mono"/>
                <a:cs typeface="JetBrains Mono"/>
                <a:sym typeface="JetBrains Mono"/>
              </a:rPr>
              <a:t>"apple"</a:t>
            </a:r>
            <a:r>
              <a:rPr lang="en" sz="1100">
                <a:solidFill>
                  <a:srgbClr val="37474F"/>
                </a:solidFill>
                <a:latin typeface="JetBrains Mono"/>
                <a:ea typeface="JetBrains Mono"/>
                <a:cs typeface="JetBrains Mono"/>
                <a:sym typeface="JetBrains Mono"/>
              </a:rPr>
              <a:t>, </a:t>
            </a:r>
            <a:r>
              <a:rPr lang="en" sz="1100">
                <a:solidFill>
                  <a:srgbClr val="388E3C"/>
                </a:solidFill>
                <a:latin typeface="JetBrains Mono"/>
                <a:ea typeface="JetBrains Mono"/>
                <a:cs typeface="JetBrains Mono"/>
                <a:sym typeface="JetBrains Mono"/>
              </a:rPr>
              <a:t>"banana"</a:t>
            </a:r>
            <a:r>
              <a:rPr lang="en" sz="1100">
                <a:solidFill>
                  <a:srgbClr val="37474F"/>
                </a:solidFill>
                <a:latin typeface="JetBrains Mono"/>
                <a:ea typeface="JetBrains Mono"/>
                <a:cs typeface="JetBrains Mono"/>
                <a:sym typeface="JetBrains Mono"/>
              </a:rPr>
              <a:t>, </a:t>
            </a:r>
            <a:r>
              <a:rPr lang="en" sz="1100">
                <a:solidFill>
                  <a:srgbClr val="388E3C"/>
                </a:solidFill>
                <a:latin typeface="JetBrains Mono"/>
                <a:ea typeface="JetBrains Mono"/>
                <a:cs typeface="JetBrains Mono"/>
                <a:sym typeface="JetBrains Mono"/>
              </a:rPr>
              <a:t>"kiwifruit"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t/>
            </a:r>
            <a:endParaRPr sz="1100">
              <a:solidFill>
                <a:srgbClr val="3F51B5"/>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var </a:t>
            </a:r>
            <a:r>
              <a:rPr lang="en" sz="1100">
                <a:solidFill>
                  <a:srgbClr val="37474F"/>
                </a:solidFill>
                <a:latin typeface="JetBrains Mono"/>
                <a:ea typeface="JetBrains Mono"/>
                <a:cs typeface="JetBrains Mono"/>
                <a:sym typeface="JetBrains Mono"/>
              </a:rPr>
              <a:t>index = 0</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while</a:t>
            </a:r>
            <a:r>
              <a:rPr lang="en" sz="1100">
                <a:solidFill>
                  <a:srgbClr val="37474F"/>
                </a:solidFill>
                <a:latin typeface="JetBrains Mono"/>
                <a:ea typeface="JetBrains Mono"/>
                <a:cs typeface="JetBrains Mono"/>
                <a:sym typeface="JetBrains Mono"/>
              </a:rPr>
              <a:t> (index &lt; items.size)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println(</a:t>
            </a:r>
            <a:r>
              <a:rPr lang="en" sz="1100">
                <a:solidFill>
                  <a:srgbClr val="388E3C"/>
                </a:solidFill>
                <a:latin typeface="JetBrains Mono"/>
                <a:ea typeface="JetBrains Mono"/>
                <a:cs typeface="JetBrains Mono"/>
                <a:sym typeface="JetBrains Mono"/>
              </a:rPr>
              <a:t>"item at </a:t>
            </a:r>
            <a:r>
              <a:rPr lang="en" sz="1100">
                <a:solidFill>
                  <a:schemeClr val="accent4"/>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index</a:t>
            </a:r>
            <a:r>
              <a:rPr lang="en" sz="1100">
                <a:solidFill>
                  <a:srgbClr val="388E3C"/>
                </a:solidFill>
                <a:latin typeface="JetBrains Mono"/>
                <a:ea typeface="JetBrains Mono"/>
                <a:cs typeface="JetBrains Mono"/>
                <a:sym typeface="JetBrains Mono"/>
              </a:rPr>
              <a:t> is </a:t>
            </a:r>
            <a:r>
              <a:rPr lang="en" sz="1100">
                <a:solidFill>
                  <a:schemeClr val="accent4"/>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{items[index]}</a:t>
            </a:r>
            <a:r>
              <a:rPr lang="en" sz="1100">
                <a:solidFill>
                  <a:srgbClr val="388E3C"/>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index++</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100"/>
              <a:buFont typeface="Arial"/>
              <a:buNone/>
            </a:pPr>
            <a:r>
              <a:rPr lang="en" sz="1100">
                <a:solidFill>
                  <a:srgbClr val="3F51B5"/>
                </a:solidFill>
                <a:latin typeface="JetBrains Mono"/>
                <a:ea typeface="JetBrains Mono"/>
                <a:cs typeface="JetBrains Mono"/>
                <a:sym typeface="JetBrains Mono"/>
              </a:rPr>
              <a:t>var </a:t>
            </a:r>
            <a:r>
              <a:rPr lang="en" sz="1100">
                <a:solidFill>
                  <a:srgbClr val="37474F"/>
                </a:solidFill>
                <a:latin typeface="JetBrains Mono"/>
                <a:ea typeface="JetBrains Mono"/>
                <a:cs typeface="JetBrains Mono"/>
                <a:sym typeface="JetBrains Mono"/>
              </a:rPr>
              <a:t>to</a:t>
            </a:r>
            <a:r>
              <a:rPr lang="en" sz="1100">
                <a:solidFill>
                  <a:srgbClr val="37474F"/>
                </a:solidFill>
                <a:latin typeface="JetBrains Mono"/>
                <a:ea typeface="JetBrains Mono"/>
                <a:cs typeface="JetBrains Mono"/>
                <a:sym typeface="JetBrains Mono"/>
              </a:rPr>
              <a:t>Complete</a:t>
            </a:r>
            <a:r>
              <a:rPr lang="en" sz="1100">
                <a:solidFill>
                  <a:srgbClr val="37474F"/>
                </a:solidFill>
                <a:latin typeface="JetBrains Mono"/>
                <a:ea typeface="JetBrains Mono"/>
                <a:cs typeface="JetBrains Mono"/>
                <a:sym typeface="JetBrains Mono"/>
              </a:rPr>
              <a:t>: Boolean</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100"/>
              <a:buFont typeface="Arial"/>
              <a:buNone/>
            </a:pPr>
            <a:r>
              <a:rPr lang="en" sz="1100">
                <a:solidFill>
                  <a:srgbClr val="3F51B5"/>
                </a:solidFill>
                <a:latin typeface="JetBrains Mono"/>
                <a:ea typeface="JetBrains Mono"/>
                <a:cs typeface="JetBrains Mono"/>
                <a:sym typeface="JetBrains Mono"/>
              </a:rPr>
              <a:t>do</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to</a:t>
            </a:r>
            <a:r>
              <a:rPr lang="en" sz="1100">
                <a:solidFill>
                  <a:srgbClr val="37474F"/>
                </a:solidFill>
                <a:latin typeface="JetBrains Mono"/>
                <a:ea typeface="JetBrains Mono"/>
                <a:cs typeface="JetBrains Mono"/>
                <a:sym typeface="JetBrains Mono"/>
              </a:rPr>
              <a:t>Complete</a:t>
            </a:r>
            <a:r>
              <a:rPr lang="en" sz="1100">
                <a:solidFill>
                  <a:srgbClr val="37474F"/>
                </a:solidFill>
                <a:latin typeface="JetBrains Mono"/>
                <a:ea typeface="JetBrains Mono"/>
                <a:cs typeface="JetBrains Mono"/>
                <a:sym typeface="JetBrains Mono"/>
              </a:rPr>
              <a:t> =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while</a:t>
            </a:r>
            <a:r>
              <a:rPr lang="en" sz="1100">
                <a:solidFill>
                  <a:srgbClr val="37474F"/>
                </a:solidFill>
                <a:latin typeface="JetBrains Mono"/>
                <a:ea typeface="JetBrains Mono"/>
                <a:cs typeface="JetBrains Mono"/>
                <a:sym typeface="JetBrains Mono"/>
              </a:rPr>
              <a:t>(to</a:t>
            </a:r>
            <a:r>
              <a:rPr lang="en" sz="1100">
                <a:solidFill>
                  <a:srgbClr val="37474F"/>
                </a:solidFill>
                <a:latin typeface="JetBrains Mono"/>
                <a:ea typeface="JetBrains Mono"/>
                <a:cs typeface="JetBrains Mono"/>
                <a:sym typeface="JetBrains Mono"/>
              </a:rPr>
              <a:t>Complete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1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200"/>
              </a:spcAft>
              <a:buNone/>
            </a:pPr>
            <a:r>
              <a:rPr lang="en"/>
              <a:t>The condition variable can be initialized inside to the </a:t>
            </a:r>
            <a:r>
              <a:rPr lang="en">
                <a:solidFill>
                  <a:srgbClr val="3F51B5"/>
                </a:solidFill>
                <a:latin typeface="JetBrains Mono"/>
                <a:ea typeface="JetBrains Mono"/>
                <a:cs typeface="JetBrains Mono"/>
                <a:sym typeface="JetBrains Mono"/>
              </a:rPr>
              <a:t>do…while</a:t>
            </a:r>
            <a:r>
              <a:rPr lang="en"/>
              <a:t> </a:t>
            </a:r>
            <a:r>
              <a:rPr lang="en"/>
              <a:t>loop</a:t>
            </a:r>
            <a:r>
              <a:rPr lang="en"/>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Loops</a:t>
            </a:r>
            <a:endParaRPr/>
          </a:p>
        </p:txBody>
      </p:sp>
      <p:sp>
        <p:nvSpPr>
          <p:cNvPr id="145" name="Google Shape;145;p25"/>
          <p:cNvSpPr txBox="1"/>
          <p:nvPr>
            <p:ph idx="1" type="body"/>
          </p:nvPr>
        </p:nvSpPr>
        <p:spPr>
          <a:xfrm>
            <a:off x="292608" y="1335024"/>
            <a:ext cx="8328900" cy="23775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400"/>
              <a:buFont typeface="Arial"/>
              <a:buNone/>
            </a:pPr>
            <a:r>
              <a:rPr lang="en">
                <a:latin typeface="Open Sans"/>
                <a:ea typeface="Open Sans"/>
                <a:cs typeface="Open Sans"/>
                <a:sym typeface="Open Sans"/>
              </a:rPr>
              <a:t>There are </a:t>
            </a:r>
            <a:r>
              <a:rPr lang="en">
                <a:solidFill>
                  <a:srgbClr val="3F51B5"/>
                </a:solidFill>
              </a:rPr>
              <a:t>break</a:t>
            </a:r>
            <a:r>
              <a:rPr lang="en">
                <a:latin typeface="Open Sans"/>
                <a:ea typeface="Open Sans"/>
                <a:cs typeface="Open Sans"/>
                <a:sym typeface="Open Sans"/>
              </a:rPr>
              <a:t> and </a:t>
            </a:r>
            <a:r>
              <a:rPr lang="en">
                <a:solidFill>
                  <a:srgbClr val="3F51B5"/>
                </a:solidFill>
              </a:rPr>
              <a:t>continue</a:t>
            </a:r>
            <a:r>
              <a:rPr lang="en">
                <a:latin typeface="Open Sans"/>
                <a:ea typeface="Open Sans"/>
                <a:cs typeface="Open Sans"/>
                <a:sym typeface="Open Sans"/>
              </a:rPr>
              <a:t> labels for loops:</a:t>
            </a:r>
            <a:endParaRPr>
              <a:latin typeface="Open Sans"/>
              <a:ea typeface="Open Sans"/>
              <a:cs typeface="Open Sans"/>
              <a:sym typeface="Open Sans"/>
            </a:endParaRPr>
          </a:p>
          <a:p>
            <a:pPr indent="0" lvl="0" marL="0" rtl="0" algn="l">
              <a:spcBef>
                <a:spcPts val="400"/>
              </a:spcBef>
              <a:spcAft>
                <a:spcPts val="0"/>
              </a:spcAft>
              <a:buClr>
                <a:schemeClr val="dk1"/>
              </a:buClr>
              <a:buSzPts val="1400"/>
              <a:buFont typeface="Arial"/>
              <a:buNone/>
            </a:pPr>
            <a:r>
              <a:t/>
            </a:r>
            <a:endParaRPr>
              <a:solidFill>
                <a:schemeClr val="dk2"/>
              </a:solidFill>
              <a:latin typeface="Raleway"/>
              <a:ea typeface="Raleway"/>
              <a:cs typeface="Raleway"/>
              <a:sym typeface="Raleway"/>
            </a:endParaRPr>
          </a:p>
          <a:p>
            <a:pPr indent="0" lvl="0" marL="0" rtl="0" algn="l">
              <a:spcBef>
                <a:spcPts val="400"/>
              </a:spcBef>
              <a:spcAft>
                <a:spcPts val="0"/>
              </a:spcAft>
              <a:buClr>
                <a:schemeClr val="dk1"/>
              </a:buClr>
              <a:buSzPts val="1400"/>
              <a:buFont typeface="Arial"/>
              <a:buNone/>
            </a:pPr>
            <a:r>
              <a:rPr lang="en">
                <a:solidFill>
                  <a:srgbClr val="D81B60"/>
                </a:solidFill>
              </a:rPr>
              <a:t>myLabel@</a:t>
            </a:r>
            <a:r>
              <a:rPr lang="en">
                <a:solidFill>
                  <a:srgbClr val="37474F"/>
                </a:solidFill>
              </a:rPr>
              <a:t> </a:t>
            </a:r>
            <a:r>
              <a:rPr lang="en">
                <a:solidFill>
                  <a:srgbClr val="3F51B5"/>
                </a:solidFill>
              </a:rPr>
              <a:t>for</a:t>
            </a:r>
            <a:r>
              <a:rPr lang="en">
                <a:solidFill>
                  <a:srgbClr val="37474F"/>
                </a:solidFill>
              </a:rPr>
              <a:t> (item </a:t>
            </a:r>
            <a:r>
              <a:rPr lang="en">
                <a:solidFill>
                  <a:srgbClr val="3F51B5"/>
                </a:solidFill>
              </a:rPr>
              <a:t>in</a:t>
            </a:r>
            <a:r>
              <a:rPr lang="en">
                <a:solidFill>
                  <a:srgbClr val="37474F"/>
                </a:solidFill>
              </a:rPr>
              <a:t> items) {</a:t>
            </a:r>
            <a:endParaRPr>
              <a:solidFill>
                <a:srgbClr val="37474F"/>
              </a:solidFill>
            </a:endParaRPr>
          </a:p>
          <a:p>
            <a:pPr indent="0" lvl="0" marL="0" rtl="0" algn="l">
              <a:spcBef>
                <a:spcPts val="400"/>
              </a:spcBef>
              <a:spcAft>
                <a:spcPts val="0"/>
              </a:spcAft>
              <a:buClr>
                <a:schemeClr val="dk1"/>
              </a:buClr>
              <a:buSzPts val="1400"/>
              <a:buFont typeface="Arial"/>
              <a:buNone/>
            </a:pPr>
            <a:r>
              <a:rPr lang="en">
                <a:solidFill>
                  <a:srgbClr val="37474F"/>
                </a:solidFill>
              </a:rPr>
              <a:t>    </a:t>
            </a:r>
            <a:r>
              <a:rPr lang="en">
                <a:solidFill>
                  <a:srgbClr val="3F51B5"/>
                </a:solidFill>
              </a:rPr>
              <a:t>for</a:t>
            </a:r>
            <a:r>
              <a:rPr lang="en">
                <a:solidFill>
                  <a:srgbClr val="37474F"/>
                </a:solidFill>
              </a:rPr>
              <a:t> (anotherItem </a:t>
            </a:r>
            <a:r>
              <a:rPr lang="en">
                <a:solidFill>
                  <a:srgbClr val="3F51B5"/>
                </a:solidFill>
              </a:rPr>
              <a:t>in</a:t>
            </a:r>
            <a:r>
              <a:rPr lang="en">
                <a:solidFill>
                  <a:srgbClr val="37474F"/>
                </a:solidFill>
              </a:rPr>
              <a:t> otherItems) {</a:t>
            </a:r>
            <a:endParaRPr>
              <a:solidFill>
                <a:srgbClr val="37474F"/>
              </a:solidFill>
            </a:endParaRPr>
          </a:p>
          <a:p>
            <a:pPr indent="0" lvl="0" marL="0" rtl="0" algn="l">
              <a:spcBef>
                <a:spcPts val="400"/>
              </a:spcBef>
              <a:spcAft>
                <a:spcPts val="0"/>
              </a:spcAft>
              <a:buClr>
                <a:schemeClr val="dk1"/>
              </a:buClr>
              <a:buSzPts val="1400"/>
              <a:buFont typeface="Arial"/>
              <a:buNone/>
            </a:pPr>
            <a:r>
              <a:rPr lang="en">
                <a:solidFill>
                  <a:srgbClr val="37474F"/>
                </a:solidFill>
              </a:rPr>
              <a:t>        </a:t>
            </a:r>
            <a:r>
              <a:rPr lang="en">
                <a:solidFill>
                  <a:srgbClr val="3F51B5"/>
                </a:solidFill>
              </a:rPr>
              <a:t>if</a:t>
            </a:r>
            <a:r>
              <a:rPr lang="en">
                <a:solidFill>
                  <a:srgbClr val="37474F"/>
                </a:solidFill>
              </a:rPr>
              <a:t> (...) </a:t>
            </a:r>
            <a:r>
              <a:rPr lang="en">
                <a:solidFill>
                  <a:srgbClr val="3F51B5"/>
                </a:solidFill>
              </a:rPr>
              <a:t>break</a:t>
            </a:r>
            <a:r>
              <a:rPr lang="en">
                <a:solidFill>
                  <a:srgbClr val="D81B60"/>
                </a:solidFill>
              </a:rPr>
              <a:t>@myLabel</a:t>
            </a:r>
            <a:endParaRPr>
              <a:solidFill>
                <a:srgbClr val="D81B60"/>
              </a:solidFill>
            </a:endParaRPr>
          </a:p>
          <a:p>
            <a:pPr indent="0" lvl="0" marL="0" rtl="0" algn="l">
              <a:spcBef>
                <a:spcPts val="400"/>
              </a:spcBef>
              <a:spcAft>
                <a:spcPts val="0"/>
              </a:spcAft>
              <a:buClr>
                <a:schemeClr val="dk1"/>
              </a:buClr>
              <a:buSzPts val="1400"/>
              <a:buFont typeface="Arial"/>
              <a:buNone/>
            </a:pPr>
            <a:r>
              <a:rPr lang="en">
                <a:solidFill>
                  <a:srgbClr val="37474F"/>
                </a:solidFill>
              </a:rPr>
              <a:t>        </a:t>
            </a:r>
            <a:r>
              <a:rPr lang="en">
                <a:solidFill>
                  <a:srgbClr val="3F51B5"/>
                </a:solidFill>
              </a:rPr>
              <a:t>else </a:t>
            </a:r>
            <a:r>
              <a:rPr lang="en">
                <a:solidFill>
                  <a:srgbClr val="3F51B5"/>
                </a:solidFill>
              </a:rPr>
              <a:t>continue</a:t>
            </a:r>
            <a:r>
              <a:rPr lang="en">
                <a:solidFill>
                  <a:srgbClr val="D81B60"/>
                </a:solidFill>
              </a:rPr>
              <a:t>@myLabel</a:t>
            </a:r>
            <a:endParaRPr>
              <a:solidFill>
                <a:srgbClr val="D81B60"/>
              </a:solidFill>
            </a:endParaRPr>
          </a:p>
          <a:p>
            <a:pPr indent="0" lvl="0" marL="0" rtl="0" algn="l">
              <a:spcBef>
                <a:spcPts val="400"/>
              </a:spcBef>
              <a:spcAft>
                <a:spcPts val="0"/>
              </a:spcAft>
              <a:buClr>
                <a:schemeClr val="dk1"/>
              </a:buClr>
              <a:buSzPts val="1400"/>
              <a:buFont typeface="Arial"/>
              <a:buNone/>
            </a:pPr>
            <a:r>
              <a:rPr lang="en">
                <a:solidFill>
                  <a:srgbClr val="37474F"/>
                </a:solidFill>
              </a:rPr>
              <a:t>    }</a:t>
            </a:r>
            <a:endParaRPr>
              <a:solidFill>
                <a:srgbClr val="37474F"/>
              </a:solidFill>
            </a:endParaRPr>
          </a:p>
          <a:p>
            <a:pPr indent="0" lvl="0" marL="0" rtl="0" algn="l">
              <a:spcBef>
                <a:spcPts val="400"/>
              </a:spcBef>
              <a:spcAft>
                <a:spcPts val="0"/>
              </a:spcAft>
              <a:buClr>
                <a:schemeClr val="dk1"/>
              </a:buClr>
              <a:buSzPts val="1400"/>
              <a:buFont typeface="Arial"/>
              <a:buNone/>
            </a:pPr>
            <a:r>
              <a:rPr lang="en">
                <a:solidFill>
                  <a:srgbClr val="37474F"/>
                </a:solidFill>
              </a:rPr>
              <a:t>}</a:t>
            </a:r>
            <a:endParaRPr>
              <a:latin typeface="Arial"/>
              <a:ea typeface="Arial"/>
              <a:cs typeface="Arial"/>
              <a:sym typeface="Arial"/>
            </a:endParaRPr>
          </a:p>
          <a:p>
            <a:pPr indent="0" lvl="0" marL="0" rtl="0" algn="l">
              <a:spcBef>
                <a:spcPts val="400"/>
              </a:spcBef>
              <a:spcAft>
                <a:spcPts val="4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Ranges</a:t>
            </a:r>
            <a:endParaRPr/>
          </a:p>
        </p:txBody>
      </p:sp>
      <p:sp>
        <p:nvSpPr>
          <p:cNvPr id="151" name="Google Shape;151;p26"/>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x = 10</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100"/>
              <a:buFont typeface="Arial"/>
              <a:buNone/>
            </a:pPr>
            <a:r>
              <a:rPr lang="en" sz="1100">
                <a:solidFill>
                  <a:srgbClr val="3F51B5"/>
                </a:solidFill>
                <a:latin typeface="JetBrains Mono"/>
                <a:ea typeface="JetBrains Mono"/>
                <a:cs typeface="JetBrains Mono"/>
                <a:sym typeface="JetBrains Mono"/>
              </a:rPr>
              <a:t>if</a:t>
            </a:r>
            <a:r>
              <a:rPr lang="en" sz="1100">
                <a:solidFill>
                  <a:srgbClr val="37474F"/>
                </a:solidFill>
                <a:latin typeface="JetBrains Mono"/>
                <a:ea typeface="JetBrains Mono"/>
                <a:cs typeface="JetBrains Mono"/>
                <a:sym typeface="JetBrains Mono"/>
              </a:rPr>
              <a:t> (x </a:t>
            </a:r>
            <a:r>
              <a:rPr lang="en" sz="1100">
                <a:solidFill>
                  <a:srgbClr val="3F51B5"/>
                </a:solidFill>
                <a:latin typeface="JetBrains Mono"/>
                <a:ea typeface="JetBrains Mono"/>
                <a:cs typeface="JetBrains Mono"/>
                <a:sym typeface="JetBrains Mono"/>
              </a:rPr>
              <a:t>in</a:t>
            </a:r>
            <a:r>
              <a:rPr lang="en" sz="1100">
                <a:solidFill>
                  <a:srgbClr val="37474F"/>
                </a:solidFill>
                <a:latin typeface="JetBrains Mono"/>
                <a:ea typeface="JetBrains Mono"/>
                <a:cs typeface="JetBrains Mono"/>
                <a:sym typeface="JetBrains Mono"/>
              </a:rPr>
              <a:t> 1..10)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println(</a:t>
            </a:r>
            <a:r>
              <a:rPr lang="en" sz="1100">
                <a:solidFill>
                  <a:srgbClr val="388E3C"/>
                </a:solidFill>
                <a:latin typeface="JetBrains Mono"/>
                <a:ea typeface="JetBrains Mono"/>
                <a:cs typeface="JetBrains Mono"/>
                <a:sym typeface="JetBrains Mono"/>
              </a:rPr>
              <a:t>"fits in range"</a:t>
            </a:r>
            <a:r>
              <a:rPr lang="en" sz="1100">
                <a:solidFill>
                  <a:srgbClr val="37474F"/>
                </a:solidFill>
                <a:latin typeface="JetBrains Mono"/>
                <a:ea typeface="JetBrains Mono"/>
                <a:cs typeface="JetBrains Mono"/>
                <a:sym typeface="JetBrains Mono"/>
              </a:rPr>
              <a:t>)</a:t>
            </a:r>
            <a:endParaRPr sz="1100">
              <a:solidFill>
                <a:srgbClr val="3F51B5"/>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for</a:t>
            </a:r>
            <a:r>
              <a:rPr lang="en" sz="1100">
                <a:solidFill>
                  <a:srgbClr val="37474F"/>
                </a:solidFill>
                <a:latin typeface="JetBrains Mono"/>
                <a:ea typeface="JetBrains Mono"/>
                <a:cs typeface="JetBrains Mono"/>
                <a:sym typeface="JetBrains Mono"/>
              </a:rPr>
              <a:t> (x </a:t>
            </a:r>
            <a:r>
              <a:rPr lang="en" sz="1100">
                <a:solidFill>
                  <a:srgbClr val="3F51B5"/>
                </a:solidFill>
                <a:latin typeface="JetBrains Mono"/>
                <a:ea typeface="JetBrains Mono"/>
                <a:cs typeface="JetBrains Mono"/>
                <a:sym typeface="JetBrains Mono"/>
              </a:rPr>
              <a:t>in</a:t>
            </a:r>
            <a:r>
              <a:rPr lang="en" sz="1100">
                <a:solidFill>
                  <a:srgbClr val="37474F"/>
                </a:solidFill>
                <a:latin typeface="JetBrains Mono"/>
                <a:ea typeface="JetBrains Mono"/>
                <a:cs typeface="JetBrains Mono"/>
                <a:sym typeface="JetBrains Mono"/>
              </a:rPr>
              <a:t> 1..5)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print(x)</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for</a:t>
            </a:r>
            <a:r>
              <a:rPr lang="en" sz="1100">
                <a:solidFill>
                  <a:srgbClr val="37474F"/>
                </a:solidFill>
                <a:latin typeface="JetBrains Mono"/>
                <a:ea typeface="JetBrains Mono"/>
                <a:cs typeface="JetBrains Mono"/>
                <a:sym typeface="JetBrains Mono"/>
              </a:rPr>
              <a:t> (x </a:t>
            </a:r>
            <a:r>
              <a:rPr lang="en" sz="1100">
                <a:solidFill>
                  <a:srgbClr val="3F51B5"/>
                </a:solidFill>
                <a:latin typeface="JetBrains Mono"/>
                <a:ea typeface="JetBrains Mono"/>
                <a:cs typeface="JetBrains Mono"/>
                <a:sym typeface="JetBrains Mono"/>
              </a:rPr>
              <a:t>in</a:t>
            </a:r>
            <a:r>
              <a:rPr lang="en" sz="1100">
                <a:solidFill>
                  <a:srgbClr val="37474F"/>
                </a:solidFill>
                <a:latin typeface="JetBrains Mono"/>
                <a:ea typeface="JetBrains Mono"/>
                <a:cs typeface="JetBrains Mono"/>
                <a:sym typeface="JetBrains Mono"/>
              </a:rPr>
              <a:t> 9 downTo 0 step 3)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print(x)</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downTo</a:t>
            </a:r>
            <a:r>
              <a:rPr lang="en"/>
              <a:t> and </a:t>
            </a:r>
            <a:r>
              <a:rPr lang="en">
                <a:solidFill>
                  <a:srgbClr val="37474F"/>
                </a:solidFill>
                <a:latin typeface="JetBrains Mono"/>
                <a:ea typeface="JetBrains Mono"/>
                <a:cs typeface="JetBrains Mono"/>
                <a:sym typeface="JetBrains Mono"/>
              </a:rPr>
              <a:t>step</a:t>
            </a:r>
            <a:r>
              <a:rPr lang="en">
                <a:solidFill>
                  <a:srgbClr val="37474F"/>
                </a:solidFill>
              </a:rPr>
              <a:t> </a:t>
            </a:r>
            <a:r>
              <a:rPr lang="en"/>
              <a:t>are extension functions, not keywords.</a:t>
            </a:r>
            <a:endParaRPr/>
          </a:p>
          <a:p>
            <a:pPr indent="0" lvl="0" marL="0" rtl="0" algn="l">
              <a:spcBef>
                <a:spcPts val="20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a:t>
            </a:r>
            <a:r>
              <a:rPr lang="en">
                <a:solidFill>
                  <a:srgbClr val="37474F"/>
                </a:solidFill>
              </a:rPr>
              <a:t> </a:t>
            </a:r>
            <a:r>
              <a:rPr lang="en"/>
              <a:t>is actually </a:t>
            </a:r>
            <a:r>
              <a:rPr lang="en">
                <a:solidFill>
                  <a:srgbClr val="37474F"/>
                </a:solidFill>
                <a:latin typeface="JetBrains Mono"/>
                <a:ea typeface="JetBrains Mono"/>
                <a:cs typeface="JetBrains Mono"/>
                <a:sym typeface="JetBrains Mono"/>
              </a:rPr>
              <a:t>T.rangeTo(that: T)</a:t>
            </a:r>
            <a:endParaRPr/>
          </a:p>
          <a:p>
            <a:pPr indent="0" lvl="0" marL="0" rtl="0" algn="l">
              <a:spcBef>
                <a:spcPts val="200"/>
              </a:spcBef>
              <a:spcAft>
                <a:spcPts val="200"/>
              </a:spcAft>
              <a:buNone/>
            </a:pPr>
            <a:r>
              <a:t/>
            </a:r>
            <a:endParaRPr sz="11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Clr>
                <a:schemeClr val="dk1"/>
              </a:buClr>
              <a:buSzPts val="2800"/>
              <a:buFont typeface="Arial"/>
              <a:buNone/>
            </a:pPr>
            <a:r>
              <a:rPr lang="en"/>
              <a:t>Null safety</a:t>
            </a:r>
            <a:endParaRPr/>
          </a:p>
        </p:txBody>
      </p:sp>
      <p:sp>
        <p:nvSpPr>
          <p:cNvPr id="157" name="Google Shape;157;p27"/>
          <p:cNvSpPr txBox="1"/>
          <p:nvPr>
            <p:ph idx="1" type="body"/>
          </p:nvPr>
        </p:nvSpPr>
        <p:spPr>
          <a:xfrm>
            <a:off x="292608" y="1335024"/>
            <a:ext cx="8328900" cy="23775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sz="1100">
                <a:solidFill>
                  <a:srgbClr val="3F51B5"/>
                </a:solidFill>
              </a:rPr>
              <a:t>val</a:t>
            </a:r>
            <a:r>
              <a:rPr lang="en" sz="1100">
                <a:solidFill>
                  <a:srgbClr val="37474F"/>
                </a:solidFill>
              </a:rPr>
              <a:t> notNullText: String = </a:t>
            </a:r>
            <a:r>
              <a:rPr lang="en" sz="1100">
                <a:solidFill>
                  <a:srgbClr val="388E3C"/>
                </a:solidFill>
              </a:rPr>
              <a:t>"Definitely not null"</a:t>
            </a:r>
            <a:endParaRPr sz="1100">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F51B5"/>
                </a:solidFill>
              </a:rPr>
              <a:t>val</a:t>
            </a:r>
            <a:r>
              <a:rPr lang="en" sz="1100">
                <a:solidFill>
                  <a:srgbClr val="37474F"/>
                </a:solidFill>
              </a:rPr>
              <a:t> nullableText1: String? = </a:t>
            </a:r>
            <a:r>
              <a:rPr lang="en" sz="1100">
                <a:solidFill>
                  <a:srgbClr val="388E3C"/>
                </a:solidFill>
              </a:rPr>
              <a:t>"Might be null"</a:t>
            </a:r>
            <a:endParaRPr sz="1100">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F51B5"/>
                </a:solidFill>
              </a:rPr>
              <a:t>val</a:t>
            </a:r>
            <a:r>
              <a:rPr lang="en" sz="1100">
                <a:solidFill>
                  <a:srgbClr val="37474F"/>
                </a:solidFill>
              </a:rPr>
              <a:t> nullableText2: String? = </a:t>
            </a:r>
            <a:r>
              <a:rPr lang="en" sz="1100">
                <a:solidFill>
                  <a:srgbClr val="3F51B5"/>
                </a:solidFill>
              </a:rPr>
              <a:t>null</a:t>
            </a:r>
            <a:endParaRPr sz="1100">
              <a:solidFill>
                <a:srgbClr val="3F51B5"/>
              </a:solidFill>
            </a:endParaRPr>
          </a:p>
          <a:p>
            <a:pPr indent="0" lvl="0" marL="0" rtl="0" algn="l">
              <a:lnSpc>
                <a:spcPct val="115000"/>
              </a:lnSpc>
              <a:spcBef>
                <a:spcPts val="200"/>
              </a:spcBef>
              <a:spcAft>
                <a:spcPts val="0"/>
              </a:spcAft>
              <a:buClr>
                <a:schemeClr val="dk1"/>
              </a:buClr>
              <a:buSzPts val="1800"/>
              <a:buFont typeface="Arial"/>
              <a:buNone/>
            </a:pPr>
            <a:r>
              <a:t/>
            </a:r>
            <a:endParaRPr sz="1100">
              <a:solidFill>
                <a:srgbClr val="3F51B5"/>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F51B5"/>
                </a:solidFill>
              </a:rPr>
              <a:t>fun</a:t>
            </a:r>
            <a:r>
              <a:rPr lang="en" sz="1100">
                <a:solidFill>
                  <a:srgbClr val="37474F"/>
                </a:solidFill>
              </a:rPr>
              <a:t> funny(text: String?) {</a:t>
            </a:r>
            <a:endParaRPr sz="1100">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rPr>
              <a:t>	</a:t>
            </a:r>
            <a:r>
              <a:rPr lang="en" sz="1100">
                <a:solidFill>
                  <a:srgbClr val="3F51B5"/>
                </a:solidFill>
              </a:rPr>
              <a:t>if</a:t>
            </a:r>
            <a:r>
              <a:rPr lang="en" sz="1100">
                <a:solidFill>
                  <a:srgbClr val="37474F"/>
                </a:solidFill>
              </a:rPr>
              <a:t> (text != </a:t>
            </a:r>
            <a:r>
              <a:rPr lang="en" sz="1100">
                <a:solidFill>
                  <a:srgbClr val="3F51B5"/>
                </a:solidFill>
              </a:rPr>
              <a:t>null</a:t>
            </a:r>
            <a:r>
              <a:rPr lang="en" sz="1100">
                <a:solidFill>
                  <a:srgbClr val="37474F"/>
                </a:solidFill>
              </a:rPr>
              <a:t>)</a:t>
            </a:r>
            <a:endParaRPr sz="1100">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rPr>
              <a:t>		println(</a:t>
            </a:r>
            <a:r>
              <a:rPr lang="en" sz="1100">
                <a:solidFill>
                  <a:srgbClr val="37474F"/>
                </a:solidFill>
              </a:rPr>
              <a:t>text</a:t>
            </a:r>
            <a:r>
              <a:rPr lang="en" sz="1100">
                <a:solidFill>
                  <a:srgbClr val="37474F"/>
                </a:solidFill>
              </a:rPr>
              <a:t>)</a:t>
            </a:r>
            <a:endParaRPr sz="1100">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rPr>
              <a:t>	</a:t>
            </a:r>
            <a:r>
              <a:rPr lang="en" sz="1100">
                <a:solidFill>
                  <a:srgbClr val="3F51B5"/>
                </a:solidFill>
              </a:rPr>
              <a:t>else</a:t>
            </a:r>
            <a:endParaRPr sz="1100">
              <a:solidFill>
                <a:srgbClr val="3F51B5"/>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rPr>
              <a:t>		println(</a:t>
            </a:r>
            <a:r>
              <a:rPr lang="en" sz="1100">
                <a:solidFill>
                  <a:srgbClr val="388E3C"/>
                </a:solidFill>
              </a:rPr>
              <a:t>"Nothing to print :("</a:t>
            </a:r>
            <a:r>
              <a:rPr lang="en" sz="1100">
                <a:solidFill>
                  <a:srgbClr val="37474F"/>
                </a:solidFill>
              </a:rPr>
              <a:t>)</a:t>
            </a:r>
            <a:endParaRPr sz="1100">
              <a:solidFill>
                <a:srgbClr val="37474F"/>
              </a:solidFill>
            </a:endParaRPr>
          </a:p>
          <a:p>
            <a:pPr indent="0" lvl="0" marL="0" rtl="0" algn="l">
              <a:lnSpc>
                <a:spcPct val="115000"/>
              </a:lnSpc>
              <a:spcBef>
                <a:spcPts val="200"/>
              </a:spcBef>
              <a:spcAft>
                <a:spcPts val="0"/>
              </a:spcAft>
              <a:buClr>
                <a:schemeClr val="dk1"/>
              </a:buClr>
              <a:buSzPts val="1100"/>
              <a:buFont typeface="Arial"/>
              <a:buNone/>
            </a:pPr>
            <a:r>
              <a:rPr lang="en" sz="1100">
                <a:solidFill>
                  <a:srgbClr val="37474F"/>
                </a:solidFill>
              </a:rPr>
              <a:t>}</a:t>
            </a:r>
            <a:endParaRPr sz="1100">
              <a:solidFill>
                <a:srgbClr val="37474F"/>
              </a:solidFill>
            </a:endParaRPr>
          </a:p>
          <a:p>
            <a:pPr indent="0" lvl="0" marL="0" rtl="0" algn="l">
              <a:lnSpc>
                <a:spcPct val="115000"/>
              </a:lnSpc>
              <a:spcBef>
                <a:spcPts val="200"/>
              </a:spcBef>
              <a:spcAft>
                <a:spcPts val="0"/>
              </a:spcAft>
              <a:buClr>
                <a:schemeClr val="dk1"/>
              </a:buClr>
              <a:buSzPts val="1100"/>
              <a:buFont typeface="Arial"/>
              <a:buNone/>
            </a:pPr>
            <a:r>
              <a:t/>
            </a:r>
            <a:endParaRPr sz="1100">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F51B5"/>
                </a:solidFill>
              </a:rPr>
              <a:t>fun</a:t>
            </a:r>
            <a:r>
              <a:rPr lang="en" sz="1100">
                <a:solidFill>
                  <a:srgbClr val="37474F"/>
                </a:solidFill>
              </a:rPr>
              <a:t> funnier(text: String?) {</a:t>
            </a:r>
            <a:endParaRPr sz="1100">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rPr>
              <a:t>	</a:t>
            </a:r>
            <a:r>
              <a:rPr lang="en" sz="1100">
                <a:solidFill>
                  <a:srgbClr val="3F51B5"/>
                </a:solidFill>
              </a:rPr>
              <a:t>val</a:t>
            </a:r>
            <a:r>
              <a:rPr lang="en" sz="1100">
                <a:solidFill>
                  <a:srgbClr val="37474F"/>
                </a:solidFill>
              </a:rPr>
              <a:t> toPrint = text </a:t>
            </a:r>
            <a:r>
              <a:rPr lang="en" sz="1100">
                <a:solidFill>
                  <a:srgbClr val="D81B60"/>
                </a:solidFill>
              </a:rPr>
              <a:t>?:</a:t>
            </a:r>
            <a:r>
              <a:rPr lang="en" sz="1100">
                <a:solidFill>
                  <a:srgbClr val="37474F"/>
                </a:solidFill>
              </a:rPr>
              <a:t> </a:t>
            </a:r>
            <a:r>
              <a:rPr lang="en" sz="1100">
                <a:solidFill>
                  <a:srgbClr val="388E3C"/>
                </a:solidFill>
              </a:rPr>
              <a:t>"Nothing to print :("</a:t>
            </a:r>
            <a:endParaRPr sz="1100">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rPr>
              <a:t>	println(toPrint)</a:t>
            </a:r>
            <a:endParaRPr sz="1100">
              <a:solidFill>
                <a:srgbClr val="37474F"/>
              </a:solidFill>
            </a:endParaRPr>
          </a:p>
          <a:p>
            <a:pPr indent="0" lvl="0" marL="0" rtl="0" algn="l">
              <a:lnSpc>
                <a:spcPct val="115000"/>
              </a:lnSpc>
              <a:spcBef>
                <a:spcPts val="200"/>
              </a:spcBef>
              <a:spcAft>
                <a:spcPts val="0"/>
              </a:spcAft>
              <a:buClr>
                <a:schemeClr val="dk1"/>
              </a:buClr>
              <a:buSzPts val="1100"/>
              <a:buFont typeface="Arial"/>
              <a:buNone/>
            </a:pPr>
            <a:r>
              <a:rPr lang="en" sz="1100">
                <a:solidFill>
                  <a:srgbClr val="37474F"/>
                </a:solidFill>
              </a:rPr>
              <a:t>}</a:t>
            </a:r>
            <a:endParaRPr sz="1100">
              <a:solidFill>
                <a:srgbClr val="3F51B5"/>
              </a:solidFill>
            </a:endParaRPr>
          </a:p>
          <a:p>
            <a:pPr indent="0" lvl="0" marL="0" rtl="0" algn="l">
              <a:lnSpc>
                <a:spcPct val="115000"/>
              </a:lnSpc>
              <a:spcBef>
                <a:spcPts val="200"/>
              </a:spcBef>
              <a:spcAft>
                <a:spcPts val="200"/>
              </a:spcAft>
              <a:buNone/>
            </a:pPr>
            <a:r>
              <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292608" y="292608"/>
            <a:ext cx="85038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2800"/>
              <a:buNone/>
            </a:pPr>
            <a:r>
              <a:rPr lang="en"/>
              <a:t>Elvis operator </a:t>
            </a:r>
            <a:r>
              <a:rPr lang="en">
                <a:latin typeface="JetBrains Mono"/>
                <a:ea typeface="JetBrains Mono"/>
                <a:cs typeface="JetBrains Mono"/>
                <a:sym typeface="JetBrains Mono"/>
              </a:rPr>
              <a:t>?:</a:t>
            </a:r>
            <a:endParaRPr>
              <a:latin typeface="JetBrains Mono"/>
              <a:ea typeface="JetBrains Mono"/>
              <a:cs typeface="JetBrains Mono"/>
              <a:sym typeface="JetBrains Mono"/>
            </a:endParaRPr>
          </a:p>
        </p:txBody>
      </p:sp>
      <p:pic>
        <p:nvPicPr>
          <p:cNvPr id="163" name="Google Shape;163;p28"/>
          <p:cNvPicPr preferRelativeResize="0"/>
          <p:nvPr/>
        </p:nvPicPr>
        <p:blipFill rotWithShape="1">
          <a:blip r:embed="rId3">
            <a:alphaModFix/>
          </a:blip>
          <a:srcRect b="0" l="0" r="0" t="0"/>
          <a:stretch/>
        </p:blipFill>
        <p:spPr>
          <a:xfrm>
            <a:off x="8132700" y="3793150"/>
            <a:ext cx="522550" cy="838688"/>
          </a:xfrm>
          <a:prstGeom prst="rect">
            <a:avLst/>
          </a:prstGeom>
          <a:noFill/>
          <a:ln>
            <a:noFill/>
          </a:ln>
        </p:spPr>
      </p:pic>
      <p:sp>
        <p:nvSpPr>
          <p:cNvPr id="164" name="Google Shape;164;p28"/>
          <p:cNvSpPr txBox="1"/>
          <p:nvPr>
            <p:ph idx="1" type="body"/>
          </p:nvPr>
        </p:nvSpPr>
        <p:spPr>
          <a:xfrm>
            <a:off x="292602" y="1335025"/>
            <a:ext cx="57882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t>If the expression to the left of </a:t>
            </a:r>
            <a:r>
              <a:rPr lang="en">
                <a:solidFill>
                  <a:srgbClr val="37474F"/>
                </a:solidFill>
                <a:latin typeface="JetBrains Mono"/>
                <a:ea typeface="JetBrains Mono"/>
                <a:cs typeface="JetBrains Mono"/>
                <a:sym typeface="JetBrains Mono"/>
              </a:rPr>
              <a:t>?:</a:t>
            </a:r>
            <a:r>
              <a:rPr lang="en"/>
              <a:t> is not </a:t>
            </a:r>
            <a:r>
              <a:rPr lang="en">
                <a:solidFill>
                  <a:srgbClr val="3F51B5"/>
                </a:solidFill>
                <a:latin typeface="JetBrains Mono"/>
                <a:ea typeface="JetBrains Mono"/>
                <a:cs typeface="JetBrains Mono"/>
                <a:sym typeface="JetBrains Mono"/>
              </a:rPr>
              <a:t>null</a:t>
            </a:r>
            <a:r>
              <a:rPr lang="en"/>
              <a:t>, the Elvis operator returns it; otherwise, it returns the expression to the right. </a:t>
            </a:r>
            <a:endParaRPr/>
          </a:p>
          <a:p>
            <a:pPr indent="0" lvl="0" marL="0" rtl="0" algn="l">
              <a:lnSpc>
                <a:spcPct val="115000"/>
              </a:lnSpc>
              <a:spcBef>
                <a:spcPts val="600"/>
              </a:spcBef>
              <a:spcAft>
                <a:spcPts val="0"/>
              </a:spcAft>
              <a:buClr>
                <a:schemeClr val="dk1"/>
              </a:buClr>
              <a:buSzPts val="1800"/>
              <a:buFont typeface="Arial"/>
              <a:buNone/>
            </a:pPr>
            <a:r>
              <a:rPr lang="en"/>
              <a:t>Note that the expression on the right-hand side is evaluated only if the left-hand side is </a:t>
            </a:r>
            <a:r>
              <a:rPr lang="en">
                <a:solidFill>
                  <a:srgbClr val="3F51B5"/>
                </a:solidFill>
                <a:latin typeface="JetBrains Mono"/>
                <a:ea typeface="JetBrains Mono"/>
                <a:cs typeface="JetBrains Mono"/>
                <a:sym typeface="JetBrains Mono"/>
              </a:rPr>
              <a:t>null</a:t>
            </a:r>
            <a:r>
              <a:rPr lang="en"/>
              <a:t>.</a:t>
            </a:r>
            <a:endParaRPr/>
          </a:p>
          <a:p>
            <a:pPr indent="0" lvl="0" marL="0" rtl="0" algn="l">
              <a:lnSpc>
                <a:spcPct val="115000"/>
              </a:lnSpc>
              <a:spcBef>
                <a:spcPts val="600"/>
              </a:spcBef>
              <a:spcAft>
                <a:spcPts val="0"/>
              </a:spcAft>
              <a:buClr>
                <a:schemeClr val="dk1"/>
              </a:buClr>
              <a:buSzPts val="1800"/>
              <a:buFont typeface="Arial"/>
              <a:buNone/>
            </a:pPr>
            <a:r>
              <a:t/>
            </a:r>
            <a:endParaRPr/>
          </a:p>
          <a:p>
            <a:pPr indent="0" lvl="0" marL="0" rtl="0" algn="l">
              <a:lnSpc>
                <a:spcPct val="115000"/>
              </a:lnSpc>
              <a:spcBef>
                <a:spcPts val="60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loadInfoById(id: String): String? {</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val</a:t>
            </a:r>
            <a:r>
              <a:rPr lang="en">
                <a:solidFill>
                  <a:srgbClr val="37474F"/>
                </a:solidFill>
                <a:latin typeface="JetBrains Mono"/>
                <a:ea typeface="JetBrains Mono"/>
                <a:cs typeface="JetBrains Mono"/>
                <a:sym typeface="JetBrains Mono"/>
              </a:rPr>
              <a:t> item = findItem(id) ?: </a:t>
            </a:r>
            <a:r>
              <a:rPr lang="en">
                <a:solidFill>
                  <a:srgbClr val="3F51B5"/>
                </a:solidFill>
                <a:latin typeface="JetBrains Mono"/>
                <a:ea typeface="JetBrains Mono"/>
                <a:cs typeface="JetBrains Mono"/>
                <a:sym typeface="JetBrains Mono"/>
              </a:rPr>
              <a:t>return</a:t>
            </a:r>
            <a:r>
              <a:rPr lang="en">
                <a:solidFill>
                  <a:srgbClr val="37474F"/>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null</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return </a:t>
            </a:r>
            <a:r>
              <a:rPr lang="en">
                <a:solidFill>
                  <a:srgbClr val="37474F"/>
                </a:solidFill>
                <a:latin typeface="JetBrains Mono"/>
                <a:ea typeface="JetBrains Mono"/>
                <a:cs typeface="JetBrains Mono"/>
                <a:sym typeface="JetBrains Mono"/>
              </a:rPr>
              <a:t>item.loadInfo() ?: </a:t>
            </a:r>
            <a:r>
              <a:rPr lang="en">
                <a:solidFill>
                  <a:srgbClr val="3F51B5"/>
                </a:solidFill>
                <a:latin typeface="JetBrains Mono"/>
                <a:ea typeface="JetBrains Mono"/>
                <a:cs typeface="JetBrains Mono"/>
                <a:sym typeface="JetBrains Mono"/>
              </a:rPr>
              <a:t>throw</a:t>
            </a:r>
            <a:r>
              <a:rPr lang="en">
                <a:solidFill>
                  <a:srgbClr val="37474F"/>
                </a:solidFill>
                <a:latin typeface="JetBrains Mono"/>
                <a:ea typeface="JetBrains Mono"/>
                <a:cs typeface="JetBrains Mono"/>
                <a:sym typeface="JetBrains Mono"/>
              </a:rPr>
              <a:t> Exception(</a:t>
            </a:r>
            <a:r>
              <a:rPr lang="en">
                <a:solidFill>
                  <a:srgbClr val="388E3C"/>
                </a:solidFill>
                <a:latin typeface="JetBrains Mono"/>
                <a:ea typeface="JetBrains Mono"/>
                <a:cs typeface="JetBrains Mono"/>
                <a:sym typeface="JetBrains Mono"/>
              </a:rPr>
              <a:t>"..."</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Clr>
                <a:schemeClr val="dk1"/>
              </a:buClr>
              <a:buSzPts val="1100"/>
              <a:buFont typeface="Arial"/>
              <a:buNone/>
            </a:pPr>
            <a:r>
              <a:rPr lang="en">
                <a:solidFill>
                  <a:srgbClr val="37474F"/>
                </a:solidFill>
                <a:latin typeface="JetBrains Mono"/>
                <a:ea typeface="JetBrains Mono"/>
                <a:cs typeface="JetBrains Mono"/>
                <a:sym typeface="JetBrains Mono"/>
              </a:rPr>
              <a:t>}</a:t>
            </a:r>
            <a:endParaRPr/>
          </a:p>
          <a:p>
            <a:pPr indent="0" lvl="0" marL="0" rtl="0" algn="l">
              <a:lnSpc>
                <a:spcPct val="115000"/>
              </a:lnSpc>
              <a:spcBef>
                <a:spcPts val="600"/>
              </a:spcBef>
              <a:spcAft>
                <a:spcPts val="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1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400"/>
              <a:buNone/>
            </a:pPr>
            <a:r>
              <a:rPr lang="en"/>
              <a:t>Why Kotlin?</a:t>
            </a:r>
            <a:endParaRPr/>
          </a:p>
        </p:txBody>
      </p:sp>
      <p:sp>
        <p:nvSpPr>
          <p:cNvPr id="47" name="Google Shape;47;p1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lnSpc>
                <a:spcPct val="150000"/>
              </a:lnSpc>
              <a:spcBef>
                <a:spcPts val="0"/>
              </a:spcBef>
              <a:spcAft>
                <a:spcPts val="0"/>
              </a:spcAft>
              <a:buSzPts val="1400"/>
              <a:buChar char="●"/>
            </a:pPr>
            <a:r>
              <a:rPr lang="en"/>
              <a:t>Expressiveness/Conciseness</a:t>
            </a:r>
            <a:endParaRPr/>
          </a:p>
          <a:p>
            <a:pPr indent="-317500" lvl="0" marL="457200" rtl="0" algn="l">
              <a:lnSpc>
                <a:spcPct val="150000"/>
              </a:lnSpc>
              <a:spcBef>
                <a:spcPts val="0"/>
              </a:spcBef>
              <a:spcAft>
                <a:spcPts val="0"/>
              </a:spcAft>
              <a:buSzPts val="1400"/>
              <a:buChar char="●"/>
            </a:pPr>
            <a:r>
              <a:rPr lang="en"/>
              <a:t>Safety</a:t>
            </a:r>
            <a:endParaRPr/>
          </a:p>
          <a:p>
            <a:pPr indent="-317500" lvl="0" marL="457200" rtl="0" algn="l">
              <a:lnSpc>
                <a:spcPct val="150000"/>
              </a:lnSpc>
              <a:spcBef>
                <a:spcPts val="0"/>
              </a:spcBef>
              <a:spcAft>
                <a:spcPts val="0"/>
              </a:spcAft>
              <a:buSzPts val="1400"/>
              <a:buChar char="●"/>
            </a:pPr>
            <a:r>
              <a:rPr lang="en"/>
              <a:t>Portability/Compatibility</a:t>
            </a:r>
            <a:endParaRPr/>
          </a:p>
          <a:p>
            <a:pPr indent="-317500" lvl="0" marL="457200" rtl="0" algn="l">
              <a:lnSpc>
                <a:spcPct val="150000"/>
              </a:lnSpc>
              <a:spcBef>
                <a:spcPts val="0"/>
              </a:spcBef>
              <a:spcAft>
                <a:spcPts val="0"/>
              </a:spcAft>
              <a:buSzPts val="1400"/>
              <a:buChar char="●"/>
            </a:pPr>
            <a:r>
              <a:rPr lang="en"/>
              <a:t>Convenience</a:t>
            </a:r>
            <a:endParaRPr/>
          </a:p>
          <a:p>
            <a:pPr indent="-317500" lvl="0" marL="457200" rtl="0" algn="l">
              <a:lnSpc>
                <a:spcPct val="150000"/>
              </a:lnSpc>
              <a:spcBef>
                <a:spcPts val="0"/>
              </a:spcBef>
              <a:spcAft>
                <a:spcPts val="0"/>
              </a:spcAft>
              <a:buSzPts val="1400"/>
              <a:buChar char="●"/>
            </a:pPr>
            <a:r>
              <a:rPr lang="en"/>
              <a:t>High Quality IDE Support</a:t>
            </a:r>
            <a:endParaRPr/>
          </a:p>
          <a:p>
            <a:pPr indent="-317500" lvl="0" marL="457200" rtl="0" algn="l">
              <a:lnSpc>
                <a:spcPct val="150000"/>
              </a:lnSpc>
              <a:spcBef>
                <a:spcPts val="0"/>
              </a:spcBef>
              <a:spcAft>
                <a:spcPts val="0"/>
              </a:spcAft>
              <a:buSzPts val="1400"/>
              <a:buChar char="●"/>
            </a:pPr>
            <a:r>
              <a:rPr lang="en"/>
              <a:t>Community</a:t>
            </a:r>
            <a:endParaRPr/>
          </a:p>
          <a:p>
            <a:pPr indent="-317500" lvl="0" marL="457200" rtl="0" algn="l">
              <a:lnSpc>
                <a:spcPct val="150000"/>
              </a:lnSpc>
              <a:spcBef>
                <a:spcPts val="0"/>
              </a:spcBef>
              <a:spcAft>
                <a:spcPts val="0"/>
              </a:spcAft>
              <a:buSzPts val="1400"/>
              <a:buChar char="●"/>
            </a:pPr>
            <a:r>
              <a:rPr lang="en"/>
              <a:t>Android 👀</a:t>
            </a:r>
            <a:endParaRPr/>
          </a:p>
          <a:p>
            <a:pPr indent="-317500" lvl="0" marL="457200" rtl="0" algn="l">
              <a:lnSpc>
                <a:spcPct val="150000"/>
              </a:lnSpc>
              <a:spcBef>
                <a:spcPts val="0"/>
              </a:spcBef>
              <a:spcAft>
                <a:spcPts val="0"/>
              </a:spcAft>
              <a:buSzPts val="1400"/>
              <a:buChar char="●"/>
            </a:pPr>
            <a:r>
              <a:rPr lang="en"/>
              <a:t>More than a gazillion</a:t>
            </a:r>
            <a:r>
              <a:rPr lang="en" sz="1050">
                <a:highlight>
                  <a:srgbClr val="FFFFFF"/>
                </a:highlight>
                <a:latin typeface="Roboto"/>
                <a:ea typeface="Roboto"/>
                <a:cs typeface="Roboto"/>
                <a:sym typeface="Roboto"/>
              </a:rPr>
              <a:t> </a:t>
            </a:r>
            <a:r>
              <a:rPr lang="en"/>
              <a:t>devices run </a:t>
            </a:r>
            <a:r>
              <a:rPr lang="en" strike="sngStrike"/>
              <a:t>Java</a:t>
            </a:r>
            <a:r>
              <a:rPr lang="en"/>
              <a:t> Kotlin</a:t>
            </a:r>
            <a:endParaRPr/>
          </a:p>
          <a:p>
            <a:pPr indent="-298450" lvl="0" marL="457200" rtl="0" algn="l">
              <a:lnSpc>
                <a:spcPct val="150000"/>
              </a:lnSpc>
              <a:spcBef>
                <a:spcPts val="0"/>
              </a:spcBef>
              <a:spcAft>
                <a:spcPts val="0"/>
              </a:spcAft>
              <a:buSzPts val="1100"/>
              <a:buChar char="●"/>
            </a:pPr>
            <a:r>
              <a:rPr lang="en" sz="1100"/>
              <a:t>Lactose free</a:t>
            </a:r>
            <a:endParaRPr sz="1100"/>
          </a:p>
          <a:p>
            <a:pPr indent="-298450" lvl="0" marL="457200" rtl="0" algn="l">
              <a:lnSpc>
                <a:spcPct val="150000"/>
              </a:lnSpc>
              <a:spcBef>
                <a:spcPts val="0"/>
              </a:spcBef>
              <a:spcAft>
                <a:spcPts val="0"/>
              </a:spcAft>
              <a:buSzPts val="1100"/>
              <a:buChar char="●"/>
            </a:pPr>
            <a:r>
              <a:rPr lang="en" sz="1100" strike="sngStrike"/>
              <a:t>Sugar free</a:t>
            </a:r>
            <a:endParaRPr sz="1100" strike="sngStrike"/>
          </a:p>
          <a:p>
            <a:pPr indent="-298450" lvl="0" marL="457200" rtl="0" algn="l">
              <a:lnSpc>
                <a:spcPct val="150000"/>
              </a:lnSpc>
              <a:spcBef>
                <a:spcPts val="0"/>
              </a:spcBef>
              <a:spcAft>
                <a:spcPts val="0"/>
              </a:spcAft>
              <a:buSzPts val="1100"/>
              <a:buChar char="●"/>
            </a:pPr>
            <a:r>
              <a:rPr lang="en" sz="1100"/>
              <a:t>Gluten free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Safe Calls</a:t>
            </a:r>
            <a:endParaRPr/>
          </a:p>
        </p:txBody>
      </p:sp>
      <p:sp>
        <p:nvSpPr>
          <p:cNvPr id="170" name="Google Shape;170;p2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someThing</a:t>
            </a:r>
            <a:r>
              <a:rPr lang="en">
                <a:solidFill>
                  <a:srgbClr val="D81B60"/>
                </a:solidFill>
                <a:latin typeface="JetBrains Mono"/>
                <a:ea typeface="JetBrains Mono"/>
                <a:cs typeface="JetBrains Mono"/>
                <a:sym typeface="JetBrains Mono"/>
              </a:rPr>
              <a:t>?.</a:t>
            </a:r>
            <a:r>
              <a:rPr lang="en">
                <a:solidFill>
                  <a:srgbClr val="37474F"/>
                </a:solidFill>
                <a:latin typeface="JetBrains Mono"/>
                <a:ea typeface="JetBrains Mono"/>
                <a:cs typeface="JetBrains Mono"/>
                <a:sym typeface="JetBrains Mono"/>
              </a:rPr>
              <a:t>otherThing</a:t>
            </a:r>
            <a:r>
              <a:rPr lang="en"/>
              <a:t> does not </a:t>
            </a:r>
            <a:r>
              <a:rPr lang="en"/>
              <a:t>throw an NPE</a:t>
            </a:r>
            <a:r>
              <a:rPr lang="en"/>
              <a:t> if </a:t>
            </a:r>
            <a:r>
              <a:rPr lang="en">
                <a:solidFill>
                  <a:srgbClr val="37474F"/>
                </a:solidFill>
                <a:latin typeface="JetBrains Mono"/>
                <a:ea typeface="JetBrains Mono"/>
                <a:cs typeface="JetBrains Mono"/>
                <a:sym typeface="JetBrains Mono"/>
              </a:rPr>
              <a:t>someThing</a:t>
            </a:r>
            <a:r>
              <a:rPr lang="en"/>
              <a:t> is </a:t>
            </a:r>
            <a:r>
              <a:rPr lang="en">
                <a:solidFill>
                  <a:srgbClr val="3F51B5"/>
                </a:solidFill>
                <a:latin typeface="JetBrains Mono"/>
                <a:ea typeface="JetBrains Mono"/>
                <a:cs typeface="JetBrains Mono"/>
                <a:sym typeface="JetBrains Mono"/>
              </a:rPr>
              <a:t>null</a:t>
            </a:r>
            <a:r>
              <a:rPr lang="en"/>
              <a:t>. </a:t>
            </a:r>
            <a:endParaRPr/>
          </a:p>
          <a:p>
            <a:pPr indent="0" lvl="0" marL="0" rtl="0" algn="l">
              <a:lnSpc>
                <a:spcPct val="115000"/>
              </a:lnSpc>
              <a:spcBef>
                <a:spcPts val="400"/>
              </a:spcBef>
              <a:spcAft>
                <a:spcPts val="0"/>
              </a:spcAft>
              <a:buClr>
                <a:schemeClr val="dk1"/>
              </a:buClr>
              <a:buSzPts val="1800"/>
              <a:buFont typeface="Arial"/>
              <a:buNone/>
            </a:pPr>
            <a:r>
              <a:t/>
            </a:r>
            <a:endParaRPr sz="1100"/>
          </a:p>
          <a:p>
            <a:pPr indent="0" lvl="0" marL="0" marR="177800" rtl="0" algn="l">
              <a:lnSpc>
                <a:spcPct val="113750"/>
              </a:lnSpc>
              <a:spcBef>
                <a:spcPts val="400"/>
              </a:spcBef>
              <a:spcAft>
                <a:spcPts val="0"/>
              </a:spcAft>
              <a:buClr>
                <a:schemeClr val="dk1"/>
              </a:buClr>
              <a:buSzPts val="1100"/>
              <a:buFont typeface="Arial"/>
              <a:buNone/>
            </a:pPr>
            <a:r>
              <a:rPr lang="en"/>
              <a:t>Safe calls are useful in chains. For example, an employee may be assigned to a department (or not). That department may in turn have another employee as a department head, who may or may not have a name, which we want to print:</a:t>
            </a:r>
            <a:endParaRPr/>
          </a:p>
          <a:p>
            <a:pPr indent="0" lvl="0" marL="0" rtl="0" algn="l">
              <a:lnSpc>
                <a:spcPct val="115000"/>
              </a:lnSpc>
              <a:spcBef>
                <a:spcPts val="1210"/>
              </a:spcBef>
              <a:spcAft>
                <a:spcPts val="0"/>
              </a:spcAft>
              <a:buClr>
                <a:schemeClr val="dk1"/>
              </a:buClr>
              <a:buSzPts val="1800"/>
              <a:buFont typeface="Arial"/>
              <a:buNone/>
            </a:pPr>
            <a:r>
              <a:t/>
            </a:r>
            <a:endParaRPr sz="1100"/>
          </a:p>
          <a:p>
            <a:pPr indent="0" lvl="0" marL="0" rtl="0" algn="l">
              <a:lnSpc>
                <a:spcPct val="115000"/>
              </a:lnSpc>
              <a:spcBef>
                <a:spcPts val="4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printDepartmentHead(employee: Employee)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println(employee.department?.head?.name)</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rPr lang="en"/>
              <a:t>To print only for non-null values, you can use the safe call operator together with </a:t>
            </a:r>
            <a:r>
              <a:rPr lang="en">
                <a:solidFill>
                  <a:srgbClr val="3F51B5"/>
                </a:solidFill>
                <a:uFill>
                  <a:noFill/>
                </a:uFill>
                <a:latin typeface="JetBrains Mono"/>
                <a:ea typeface="JetBrains Mono"/>
                <a:cs typeface="JetBrains Mono"/>
                <a:sym typeface="JetBrains Mono"/>
                <a:hlinkClick r:id="rId3">
                  <a:extLst>
                    <a:ext uri="{A12FA001-AC4F-418D-AE19-62706E023703}">
                      <ahyp:hlinkClr val="tx"/>
                    </a:ext>
                  </a:extLst>
                </a:hlinkClick>
              </a:rPr>
              <a:t>let</a:t>
            </a:r>
            <a:r>
              <a:rPr lang="en"/>
              <a:t>:</a:t>
            </a:r>
            <a:endParaRPr/>
          </a:p>
          <a:p>
            <a:pPr indent="0" lvl="0" marL="0" rtl="0" algn="l">
              <a:lnSpc>
                <a:spcPct val="115000"/>
              </a:lnSpc>
              <a:spcBef>
                <a:spcPts val="400"/>
              </a:spcBef>
              <a:spcAft>
                <a:spcPts val="0"/>
              </a:spcAft>
              <a:buClr>
                <a:schemeClr val="dk1"/>
              </a:buClr>
              <a:buSzPts val="1100"/>
              <a:buFont typeface="Arial"/>
              <a:buNone/>
            </a:pPr>
            <a:r>
              <a:t/>
            </a:r>
            <a:endParaRPr sz="1100"/>
          </a:p>
          <a:p>
            <a:pPr indent="0" lvl="0" marL="0" rtl="0" algn="l">
              <a:lnSpc>
                <a:spcPct val="115000"/>
              </a:lnSpc>
              <a:spcBef>
                <a:spcPts val="4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employee.department?.head?.name?.</a:t>
            </a:r>
            <a:r>
              <a:rPr lang="en" sz="1100">
                <a:solidFill>
                  <a:srgbClr val="3F51B5"/>
                </a:solidFill>
                <a:latin typeface="JetBrains Mono"/>
                <a:ea typeface="JetBrains Mono"/>
                <a:cs typeface="JetBrains Mono"/>
                <a:sym typeface="JetBrains Mono"/>
              </a:rPr>
              <a:t>let</a:t>
            </a:r>
            <a:r>
              <a:rPr lang="en" sz="1100">
                <a:solidFill>
                  <a:srgbClr val="37474F"/>
                </a:solidFill>
                <a:latin typeface="JetBrains Mono"/>
                <a:ea typeface="JetBrains Mono"/>
                <a:cs typeface="JetBrains Mono"/>
                <a:sym typeface="JetBrains Mono"/>
              </a:rPr>
              <a:t> { println(it) }</a:t>
            </a:r>
            <a:endParaRPr sz="1100"/>
          </a:p>
          <a:p>
            <a:pPr indent="0" lvl="0" marL="0" rtl="0" algn="l">
              <a:lnSpc>
                <a:spcPct val="115000"/>
              </a:lnSpc>
              <a:spcBef>
                <a:spcPts val="400"/>
              </a:spcBef>
              <a:spcAft>
                <a:spcPts val="400"/>
              </a:spcAft>
              <a:buNone/>
            </a:pPr>
            <a:r>
              <a:t/>
            </a: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Unsafe Calls</a:t>
            </a:r>
            <a:endParaRPr/>
          </a:p>
        </p:txBody>
      </p:sp>
      <p:sp>
        <p:nvSpPr>
          <p:cNvPr id="176" name="Google Shape;176;p30"/>
          <p:cNvSpPr txBox="1"/>
          <p:nvPr/>
        </p:nvSpPr>
        <p:spPr>
          <a:xfrm>
            <a:off x="292608" y="3454250"/>
            <a:ext cx="3000000" cy="400200"/>
          </a:xfrm>
          <a:prstGeom prst="rect">
            <a:avLst/>
          </a:prstGeom>
          <a:noFill/>
          <a:ln>
            <a:noFill/>
          </a:ln>
        </p:spPr>
        <p:txBody>
          <a:bodyPr anchorCtr="0" anchor="t" bIns="91425" lIns="0" spcFirstLastPara="1" rIns="0" wrap="square" tIns="91425">
            <a:sp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chemeClr val="dk2"/>
                </a:solidFill>
                <a:latin typeface="Raleway"/>
                <a:ea typeface="Raleway"/>
                <a:cs typeface="Raleway"/>
                <a:sym typeface="Raleway"/>
              </a:rPr>
              <a:t>Please, avoid using unsafe calls!</a:t>
            </a:r>
            <a:endParaRPr b="1" i="0" sz="1400" u="none" cap="none" strike="noStrike">
              <a:solidFill>
                <a:srgbClr val="000000"/>
              </a:solidFill>
              <a:latin typeface="Arial"/>
              <a:ea typeface="Arial"/>
              <a:cs typeface="Arial"/>
              <a:sym typeface="Arial"/>
            </a:endParaRPr>
          </a:p>
        </p:txBody>
      </p:sp>
      <p:sp>
        <p:nvSpPr>
          <p:cNvPr id="177" name="Google Shape;177;p30"/>
          <p:cNvSpPr txBox="1"/>
          <p:nvPr>
            <p:ph idx="1" type="body"/>
          </p:nvPr>
        </p:nvSpPr>
        <p:spPr>
          <a:xfrm>
            <a:off x="292600" y="1335025"/>
            <a:ext cx="8334300" cy="21066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t>The not-null assertion operator (</a:t>
            </a:r>
            <a:r>
              <a:rPr lang="en">
                <a:solidFill>
                  <a:srgbClr val="37474F"/>
                </a:solidFill>
                <a:latin typeface="JetBrains Mono"/>
                <a:ea typeface="JetBrains Mono"/>
                <a:cs typeface="JetBrains Mono"/>
                <a:sym typeface="JetBrains Mono"/>
              </a:rPr>
              <a:t>!!</a:t>
            </a:r>
            <a:r>
              <a:rPr lang="en"/>
              <a:t>) converts any value to a non-null type and </a:t>
            </a:r>
            <a:r>
              <a:rPr lang="en"/>
              <a:t>throws</a:t>
            </a:r>
            <a:r>
              <a:rPr lang="en"/>
              <a:t> an </a:t>
            </a:r>
            <a:r>
              <a:rPr lang="en">
                <a:solidFill>
                  <a:srgbClr val="C53929"/>
                </a:solidFill>
              </a:rPr>
              <a:t>NPE</a:t>
            </a:r>
            <a:r>
              <a:rPr lang="en"/>
              <a:t> exception if the value is null. </a:t>
            </a:r>
            <a:endParaRPr/>
          </a:p>
          <a:p>
            <a:pPr indent="0" lvl="0" marL="0" rtl="0" algn="l">
              <a:lnSpc>
                <a:spcPct val="115000"/>
              </a:lnSpc>
              <a:spcBef>
                <a:spcPts val="600"/>
              </a:spcBef>
              <a:spcAft>
                <a:spcPts val="0"/>
              </a:spcAft>
              <a:buClr>
                <a:schemeClr val="dk1"/>
              </a:buClr>
              <a:buSzPts val="1800"/>
              <a:buFont typeface="Arial"/>
              <a:buNone/>
            </a:pPr>
            <a:r>
              <a:t/>
            </a:r>
            <a:endParaRPr/>
          </a:p>
          <a:p>
            <a:pPr indent="0" lvl="0" marL="0" rtl="0" algn="l">
              <a:lnSpc>
                <a:spcPct val="115000"/>
              </a:lnSpc>
              <a:spcBef>
                <a:spcPts val="60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printDepartmentHead(employee: Employee) {</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	println(employee.department!!.head!!.name!!)</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Clr>
                <a:schemeClr val="dk1"/>
              </a:buClr>
              <a:buSzPts val="1100"/>
              <a:buFont typeface="Arial"/>
              <a:buNone/>
            </a:pPr>
            <a:r>
              <a:rPr lang="en">
                <a:solidFill>
                  <a:srgbClr val="37474F"/>
                </a:solidFill>
                <a:latin typeface="JetBrains Mono"/>
                <a:ea typeface="JetBrains Mono"/>
                <a:cs typeface="JetBrains Mono"/>
                <a:sym typeface="JetBrains Mono"/>
              </a:rPr>
              <a:t>}</a:t>
            </a:r>
            <a:endParaRPr/>
          </a:p>
          <a:p>
            <a:pPr indent="0" lvl="0" marL="0" rtl="0" algn="l">
              <a:lnSpc>
                <a:spcPct val="115000"/>
              </a:lnSpc>
              <a:spcBef>
                <a:spcPts val="600"/>
              </a:spcBef>
              <a:spcAft>
                <a:spcPts val="6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TODO</a:t>
            </a:r>
            <a:endParaRPr/>
          </a:p>
        </p:txBody>
      </p:sp>
      <p:sp>
        <p:nvSpPr>
          <p:cNvPr id="183" name="Google Shape;183;p3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a:t>Always </a:t>
            </a:r>
            <a:r>
              <a:rPr lang="en"/>
              <a:t>throws a </a:t>
            </a:r>
            <a:r>
              <a:rPr lang="en">
                <a:solidFill>
                  <a:schemeClr val="accent3"/>
                </a:solidFill>
                <a:uFill>
                  <a:noFill/>
                </a:uFill>
                <a:hlinkClick r:id="rId3">
                  <a:extLst>
                    <a:ext uri="{A12FA001-AC4F-418D-AE19-62706E023703}">
                      <ahyp:hlinkClr val="tx"/>
                    </a:ext>
                  </a:extLst>
                </a:hlinkClick>
              </a:rPr>
              <a:t>NotImplementedError</a:t>
            </a:r>
            <a:r>
              <a:rPr lang="en"/>
              <a:t> at </a:t>
            </a:r>
            <a:r>
              <a:rPr b="1" lang="en"/>
              <a:t>run-time</a:t>
            </a:r>
            <a:r>
              <a:rPr lang="en"/>
              <a:t> </a:t>
            </a:r>
            <a:r>
              <a:rPr lang="en"/>
              <a:t>if </a:t>
            </a:r>
            <a:r>
              <a:rPr lang="en"/>
              <a:t>called, stating</a:t>
            </a:r>
            <a:r>
              <a:rPr lang="en"/>
              <a:t> that operation is not implemented.</a:t>
            </a:r>
            <a:endParaRPr/>
          </a:p>
          <a:p>
            <a:pPr indent="0" lvl="0" marL="0" rtl="0" algn="l">
              <a:spcBef>
                <a:spcPts val="600"/>
              </a:spcBef>
              <a:spcAft>
                <a:spcPts val="0"/>
              </a:spcAft>
              <a:buClr>
                <a:schemeClr val="dk1"/>
              </a:buClr>
              <a:buSzPts val="1800"/>
              <a:buFont typeface="Arial"/>
              <a:buNone/>
            </a:pPr>
            <a:r>
              <a:t/>
            </a:r>
            <a:endParaRPr/>
          </a:p>
          <a:p>
            <a:pPr indent="0" lvl="0" marL="0" rtl="0" algn="l">
              <a:spcBef>
                <a:spcPts val="600"/>
              </a:spcBef>
              <a:spcAft>
                <a:spcPts val="0"/>
              </a:spcAft>
              <a:buClr>
                <a:schemeClr val="dk1"/>
              </a:buClr>
              <a:buSzPts val="1800"/>
              <a:buFont typeface="Arial"/>
              <a:buNone/>
            </a:pPr>
            <a:r>
              <a:rPr lang="en">
                <a:solidFill>
                  <a:srgbClr val="898989"/>
                </a:solidFill>
                <a:latin typeface="JetBrains Mono"/>
                <a:ea typeface="JetBrains Mono"/>
                <a:cs typeface="JetBrains Mono"/>
                <a:sym typeface="JetBrains Mono"/>
              </a:rPr>
              <a:t>// Throws an error at run-time if calls this function, but compiles</a:t>
            </a:r>
            <a:br>
              <a:rPr lang="en">
                <a:solidFill>
                  <a:srgbClr val="3F51B5"/>
                </a:solidFill>
                <a:latin typeface="JetBrains Mono"/>
                <a:ea typeface="JetBrains Mono"/>
                <a:cs typeface="JetBrains Mono"/>
                <a:sym typeface="JetBrains Mono"/>
              </a:rPr>
            </a:b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findItemOrNull(id: String): </a:t>
            </a:r>
            <a:r>
              <a:rPr lang="en">
                <a:solidFill>
                  <a:srgbClr val="37474F"/>
                </a:solidFill>
                <a:latin typeface="JetBrains Mono"/>
                <a:ea typeface="JetBrains Mono"/>
                <a:cs typeface="JetBrains Mono"/>
                <a:sym typeface="JetBrains Mono"/>
              </a:rPr>
              <a:t>Item?</a:t>
            </a:r>
            <a:r>
              <a:rPr lang="en">
                <a:solidFill>
                  <a:srgbClr val="37474F"/>
                </a:solidFill>
                <a:latin typeface="JetBrains Mono"/>
                <a:ea typeface="JetBrains Mono"/>
                <a:cs typeface="JetBrains Mono"/>
                <a:sym typeface="JetBrains Mono"/>
              </a:rPr>
              <a:t> = </a:t>
            </a:r>
            <a:r>
              <a:rPr i="1" lang="en">
                <a:solidFill>
                  <a:srgbClr val="497BB7"/>
                </a:solidFill>
                <a:latin typeface="JetBrains Mono"/>
                <a:ea typeface="JetBrains Mono"/>
                <a:cs typeface="JetBrains Mono"/>
                <a:sym typeface="JetBrains Mono"/>
              </a:rPr>
              <a:t>TODO("Find item $id")</a:t>
            </a:r>
            <a:endParaRPr i="1">
              <a:solidFill>
                <a:srgbClr val="497BB7"/>
              </a:solidFill>
              <a:latin typeface="JetBrains Mono"/>
              <a:ea typeface="JetBrains Mono"/>
              <a:cs typeface="JetBrains Mono"/>
              <a:sym typeface="JetBrains Mono"/>
            </a:endParaRPr>
          </a:p>
          <a:p>
            <a:pPr indent="0" lvl="0" marL="0" rtl="0" algn="l">
              <a:spcBef>
                <a:spcPts val="600"/>
              </a:spcBef>
              <a:spcAft>
                <a:spcPts val="0"/>
              </a:spcAft>
              <a:buClr>
                <a:schemeClr val="dk1"/>
              </a:buClr>
              <a:buSzPts val="1800"/>
              <a:buFont typeface="Arial"/>
              <a:buNone/>
            </a:pPr>
            <a:r>
              <a:t/>
            </a:r>
            <a:endParaRPr>
              <a:solidFill>
                <a:srgbClr val="497BB7"/>
              </a:solidFill>
              <a:latin typeface="JetBrains Mono"/>
              <a:ea typeface="JetBrains Mono"/>
              <a:cs typeface="JetBrains Mono"/>
              <a:sym typeface="JetBrains Mono"/>
            </a:endParaRPr>
          </a:p>
          <a:p>
            <a:pPr indent="0" lvl="0" marL="0" rtl="0" algn="l">
              <a:spcBef>
                <a:spcPts val="600"/>
              </a:spcBef>
              <a:spcAft>
                <a:spcPts val="0"/>
              </a:spcAft>
              <a:buClr>
                <a:schemeClr val="dk1"/>
              </a:buClr>
              <a:buSzPts val="1800"/>
              <a:buFont typeface="Arial"/>
              <a:buNone/>
            </a:pPr>
            <a:r>
              <a:rPr lang="en">
                <a:solidFill>
                  <a:srgbClr val="898989"/>
                </a:solidFill>
                <a:latin typeface="JetBrains Mono"/>
                <a:ea typeface="JetBrains Mono"/>
                <a:cs typeface="JetBrains Mono"/>
                <a:sym typeface="JetBrains Mono"/>
              </a:rPr>
              <a:t>// Does not compile at all</a:t>
            </a:r>
            <a:br>
              <a:rPr lang="en">
                <a:solidFill>
                  <a:srgbClr val="497BB7"/>
                </a:solidFill>
                <a:latin typeface="JetBrains Mono"/>
                <a:ea typeface="JetBrains Mono"/>
                <a:cs typeface="JetBrains Mono"/>
                <a:sym typeface="JetBrains Mono"/>
              </a:rPr>
            </a:b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findItemOrNull(id: String): </a:t>
            </a:r>
            <a:r>
              <a:rPr lang="en">
                <a:solidFill>
                  <a:srgbClr val="37474F"/>
                </a:solidFill>
                <a:latin typeface="JetBrains Mono"/>
                <a:ea typeface="JetBrains Mono"/>
                <a:cs typeface="JetBrains Mono"/>
                <a:sym typeface="JetBrains Mono"/>
              </a:rPr>
              <a:t>Item?</a:t>
            </a:r>
            <a:r>
              <a:rPr lang="en">
                <a:solidFill>
                  <a:srgbClr val="37474F"/>
                </a:solidFill>
                <a:latin typeface="JetBrains Mono"/>
                <a:ea typeface="JetBrains Mono"/>
                <a:cs typeface="JetBrains Mono"/>
                <a:sym typeface="JetBrains Mono"/>
              </a:rPr>
              <a:t> = { }</a:t>
            </a:r>
            <a:endParaRPr>
              <a:solidFill>
                <a:srgbClr val="497BB7"/>
              </a:solidFill>
              <a:latin typeface="JetBrains Mono"/>
              <a:ea typeface="JetBrains Mono"/>
              <a:cs typeface="JetBrains Mono"/>
              <a:sym typeface="JetBrains Mono"/>
            </a:endParaRPr>
          </a:p>
          <a:p>
            <a:pPr indent="0" lvl="0" marL="0" rtl="0" algn="l">
              <a:spcBef>
                <a:spcPts val="600"/>
              </a:spcBef>
              <a:spcAft>
                <a:spcPts val="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String templates and the string builder</a:t>
            </a:r>
            <a:endParaRPr/>
          </a:p>
        </p:txBody>
      </p:sp>
      <p:sp>
        <p:nvSpPr>
          <p:cNvPr id="189" name="Google Shape;189;p32"/>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val </a:t>
            </a:r>
            <a:r>
              <a:rPr lang="en">
                <a:solidFill>
                  <a:srgbClr val="37474F"/>
                </a:solidFill>
                <a:latin typeface="JetBrains Mono"/>
                <a:ea typeface="JetBrains Mono"/>
                <a:cs typeface="JetBrains Mono"/>
                <a:sym typeface="JetBrains Mono"/>
              </a:rPr>
              <a:t>i = 10</a:t>
            </a:r>
            <a:endParaRPr>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val </a:t>
            </a:r>
            <a:r>
              <a:rPr lang="en">
                <a:solidFill>
                  <a:srgbClr val="37474F"/>
                </a:solidFill>
                <a:latin typeface="JetBrains Mono"/>
                <a:ea typeface="JetBrains Mono"/>
                <a:cs typeface="JetBrains Mono"/>
                <a:sym typeface="JetBrains Mono"/>
              </a:rPr>
              <a:t>s = </a:t>
            </a:r>
            <a:r>
              <a:rPr lang="en">
                <a:solidFill>
                  <a:srgbClr val="388E3C"/>
                </a:solidFill>
                <a:latin typeface="JetBrains Mono"/>
                <a:ea typeface="JetBrains Mono"/>
                <a:cs typeface="JetBrains Mono"/>
                <a:sym typeface="JetBrains Mono"/>
              </a:rPr>
              <a:t>"Kotlin"</a:t>
            </a:r>
            <a:endParaRPr>
              <a:solidFill>
                <a:srgbClr val="388E3C"/>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t/>
            </a:r>
            <a:endParaRPr>
              <a:solidFill>
                <a:srgbClr val="388E3C"/>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rPr lang="en">
                <a:solidFill>
                  <a:srgbClr val="333333"/>
                </a:solidFill>
                <a:latin typeface="JetBrains Mono"/>
                <a:ea typeface="JetBrains Mono"/>
                <a:cs typeface="JetBrains Mono"/>
                <a:sym typeface="JetBrains Mono"/>
              </a:rPr>
              <a:t>println(</a:t>
            </a:r>
            <a:r>
              <a:rPr lang="en">
                <a:solidFill>
                  <a:srgbClr val="388E3C"/>
                </a:solidFill>
                <a:latin typeface="JetBrains Mono"/>
                <a:ea typeface="JetBrains Mono"/>
                <a:cs typeface="JetBrains Mono"/>
                <a:sym typeface="JetBrains Mono"/>
              </a:rPr>
              <a:t>"i = $i"</a:t>
            </a:r>
            <a:r>
              <a:rPr lang="en">
                <a:solidFill>
                  <a:srgbClr val="333333"/>
                </a:solidFill>
                <a:latin typeface="JetBrains Mono"/>
                <a:ea typeface="JetBrains Mono"/>
                <a:cs typeface="JetBrains Mono"/>
                <a:sym typeface="JetBrains Mono"/>
              </a:rPr>
              <a:t>)</a:t>
            </a:r>
            <a:endParaRPr>
              <a:solidFill>
                <a:srgbClr val="333333"/>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rPr lang="en">
                <a:solidFill>
                  <a:srgbClr val="333333"/>
                </a:solidFill>
                <a:latin typeface="JetBrains Mono"/>
                <a:ea typeface="JetBrains Mono"/>
                <a:cs typeface="JetBrains Mono"/>
                <a:sym typeface="JetBrains Mono"/>
              </a:rPr>
              <a:t>println(</a:t>
            </a:r>
            <a:r>
              <a:rPr lang="en">
                <a:solidFill>
                  <a:srgbClr val="388E3C"/>
                </a:solidFill>
                <a:latin typeface="JetBrains Mono"/>
                <a:ea typeface="JetBrains Mono"/>
                <a:cs typeface="JetBrains Mono"/>
                <a:sym typeface="JetBrains Mono"/>
              </a:rPr>
              <a:t>"Length of </a:t>
            </a:r>
            <a:r>
              <a:rPr lang="en">
                <a:solidFill>
                  <a:schemeClr val="accent4"/>
                </a:solidFill>
                <a:latin typeface="JetBrains Mono"/>
                <a:ea typeface="JetBrains Mono"/>
                <a:cs typeface="JetBrains Mono"/>
                <a:sym typeface="JetBrains Mono"/>
              </a:rPr>
              <a:t>$</a:t>
            </a:r>
            <a:r>
              <a:rPr lang="en">
                <a:solidFill>
                  <a:srgbClr val="333333"/>
                </a:solidFill>
                <a:latin typeface="JetBrains Mono"/>
                <a:ea typeface="JetBrains Mono"/>
                <a:cs typeface="JetBrains Mono"/>
                <a:sym typeface="JetBrains Mono"/>
              </a:rPr>
              <a:t>s</a:t>
            </a:r>
            <a:r>
              <a:rPr lang="en">
                <a:solidFill>
                  <a:srgbClr val="388E3C"/>
                </a:solidFill>
                <a:latin typeface="JetBrains Mono"/>
                <a:ea typeface="JetBrains Mono"/>
                <a:cs typeface="JetBrains Mono"/>
                <a:sym typeface="JetBrains Mono"/>
              </a:rPr>
              <a:t> is </a:t>
            </a:r>
            <a:r>
              <a:rPr lang="en">
                <a:solidFill>
                  <a:schemeClr val="accent4"/>
                </a:solidFill>
                <a:latin typeface="JetBrains Mono"/>
                <a:ea typeface="JetBrains Mono"/>
                <a:cs typeface="JetBrains Mono"/>
                <a:sym typeface="JetBrains Mono"/>
              </a:rPr>
              <a:t>$</a:t>
            </a:r>
            <a:r>
              <a:rPr lang="en">
                <a:solidFill>
                  <a:srgbClr val="333333"/>
                </a:solidFill>
                <a:latin typeface="JetBrains Mono"/>
                <a:ea typeface="JetBrains Mono"/>
                <a:cs typeface="JetBrains Mono"/>
                <a:sym typeface="JetBrains Mono"/>
              </a:rPr>
              <a:t>{s.length}</a:t>
            </a:r>
            <a:r>
              <a:rPr lang="en">
                <a:solidFill>
                  <a:srgbClr val="388E3C"/>
                </a:solidFill>
                <a:latin typeface="JetBrains Mono"/>
                <a:ea typeface="JetBrains Mono"/>
                <a:cs typeface="JetBrains Mono"/>
                <a:sym typeface="JetBrains Mono"/>
              </a:rPr>
              <a:t>"</a:t>
            </a:r>
            <a:r>
              <a:rPr lang="en">
                <a:solidFill>
                  <a:srgbClr val="333333"/>
                </a:solidFill>
                <a:latin typeface="JetBrains Mono"/>
                <a:ea typeface="JetBrains Mono"/>
                <a:cs typeface="JetBrains Mono"/>
                <a:sym typeface="JetBrains Mono"/>
              </a:rPr>
              <a:t>)</a:t>
            </a:r>
            <a:endParaRPr>
              <a:solidFill>
                <a:srgbClr val="333333"/>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t/>
            </a:r>
            <a:endParaRPr>
              <a:solidFill>
                <a:srgbClr val="333333"/>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val </a:t>
            </a:r>
            <a:r>
              <a:rPr lang="en">
                <a:solidFill>
                  <a:srgbClr val="37474F"/>
                </a:solidFill>
                <a:latin typeface="JetBrains Mono"/>
                <a:ea typeface="JetBrains Mono"/>
                <a:cs typeface="JetBrains Mono"/>
                <a:sym typeface="JetBrains Mono"/>
              </a:rPr>
              <a:t>sb = StringBuilder()</a:t>
            </a:r>
            <a:endParaRPr>
              <a:solidFill>
                <a:srgbClr val="37474F"/>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rPr lang="en">
                <a:solidFill>
                  <a:srgbClr val="333333"/>
                </a:solidFill>
                <a:latin typeface="JetBrains Mono"/>
                <a:ea typeface="JetBrains Mono"/>
                <a:cs typeface="JetBrains Mono"/>
                <a:sym typeface="JetBrains Mono"/>
              </a:rPr>
              <a:t>sb.append(</a:t>
            </a:r>
            <a:r>
              <a:rPr lang="en">
                <a:solidFill>
                  <a:srgbClr val="388E3C"/>
                </a:solidFill>
                <a:latin typeface="JetBrains Mono"/>
                <a:ea typeface="JetBrains Mono"/>
                <a:cs typeface="JetBrains Mono"/>
                <a:sym typeface="JetBrains Mono"/>
              </a:rPr>
              <a:t>"Hello"</a:t>
            </a:r>
            <a:r>
              <a:rPr lang="en">
                <a:solidFill>
                  <a:srgbClr val="333333"/>
                </a:solidFill>
                <a:latin typeface="JetBrains Mono"/>
                <a:ea typeface="JetBrains Mono"/>
                <a:cs typeface="JetBrains Mono"/>
                <a:sym typeface="JetBrains Mono"/>
              </a:rPr>
              <a:t>)</a:t>
            </a:r>
            <a:endParaRPr>
              <a:solidFill>
                <a:srgbClr val="333333"/>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rPr lang="en">
                <a:solidFill>
                  <a:srgbClr val="333333"/>
                </a:solidFill>
                <a:latin typeface="JetBrains Mono"/>
                <a:ea typeface="JetBrains Mono"/>
                <a:cs typeface="JetBrains Mono"/>
                <a:sym typeface="JetBrains Mono"/>
              </a:rPr>
              <a:t>sb.append(</a:t>
            </a:r>
            <a:r>
              <a:rPr lang="en">
                <a:solidFill>
                  <a:srgbClr val="388E3C"/>
                </a:solidFill>
                <a:latin typeface="JetBrains Mono"/>
                <a:ea typeface="JetBrains Mono"/>
                <a:cs typeface="JetBrains Mono"/>
                <a:sym typeface="JetBrains Mono"/>
              </a:rPr>
              <a:t>", world!"</a:t>
            </a:r>
            <a:r>
              <a:rPr lang="en">
                <a:solidFill>
                  <a:srgbClr val="333333"/>
                </a:solidFill>
                <a:latin typeface="JetBrains Mono"/>
                <a:ea typeface="JetBrains Mono"/>
                <a:cs typeface="JetBrains Mono"/>
                <a:sym typeface="JetBrains Mono"/>
              </a:rPr>
              <a:t>)</a:t>
            </a:r>
            <a:endParaRPr>
              <a:solidFill>
                <a:srgbClr val="333333"/>
              </a:solidFill>
              <a:latin typeface="JetBrains Mono"/>
              <a:ea typeface="JetBrains Mono"/>
              <a:cs typeface="JetBrains Mono"/>
              <a:sym typeface="JetBrains Mono"/>
            </a:endParaRPr>
          </a:p>
          <a:p>
            <a:pPr indent="0" lvl="0" marL="0" rtl="0" algn="l">
              <a:spcBef>
                <a:spcPts val="400"/>
              </a:spcBef>
              <a:spcAft>
                <a:spcPts val="0"/>
              </a:spcAft>
              <a:buClr>
                <a:schemeClr val="dk1"/>
              </a:buClr>
              <a:buSzPts val="1800"/>
              <a:buFont typeface="Arial"/>
              <a:buNone/>
            </a:pPr>
            <a:r>
              <a:rPr lang="en">
                <a:solidFill>
                  <a:srgbClr val="333333"/>
                </a:solidFill>
                <a:latin typeface="JetBrains Mono"/>
                <a:ea typeface="JetBrains Mono"/>
                <a:cs typeface="JetBrains Mono"/>
                <a:sym typeface="JetBrains Mono"/>
              </a:rPr>
              <a:t>println(sb.toString())</a:t>
            </a:r>
            <a:endParaRPr>
              <a:solidFill>
                <a:srgbClr val="333333"/>
              </a:solidFill>
              <a:latin typeface="JetBrains Mono"/>
              <a:ea typeface="JetBrains Mono"/>
              <a:cs typeface="JetBrains Mono"/>
              <a:sym typeface="JetBrains Mono"/>
            </a:endParaRPr>
          </a:p>
          <a:p>
            <a:pPr indent="0" lvl="0" marL="0" rtl="0" algn="l">
              <a:spcBef>
                <a:spcPts val="400"/>
              </a:spcBef>
              <a:spcAft>
                <a:spcPts val="4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Lambda expressions</a:t>
            </a:r>
            <a:endParaRPr/>
          </a:p>
        </p:txBody>
      </p:sp>
      <p:sp>
        <p:nvSpPr>
          <p:cNvPr id="195" name="Google Shape;195;p33"/>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sum: (Int, Int) -&gt; Int = { x: Int, y: Int -&gt; x + y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mul = { x: Int, y: Int -&gt; x * y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marR="0" rtl="0" algn="l">
              <a:lnSpc>
                <a:spcPct val="115000"/>
              </a:lnSpc>
              <a:spcBef>
                <a:spcPts val="200"/>
              </a:spcBef>
              <a:spcAft>
                <a:spcPts val="0"/>
              </a:spcAft>
              <a:buClr>
                <a:schemeClr val="dk1"/>
              </a:buClr>
              <a:buSzPts val="1800"/>
              <a:buFont typeface="Arial"/>
              <a:buNone/>
            </a:pPr>
            <a:r>
              <a:rPr lang="en"/>
              <a:t>According to Kotlin convention, if the last parameter of a function is a function, then a lambda expression passed as the corresponding argument can be placed outside the parentheses:</a:t>
            </a:r>
            <a:endParaRPr/>
          </a:p>
          <a:p>
            <a:pPr indent="0" lvl="0" marL="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val </a:t>
            </a:r>
            <a:r>
              <a:rPr lang="en" sz="1100">
                <a:solidFill>
                  <a:srgbClr val="37474F"/>
                </a:solidFill>
                <a:latin typeface="JetBrains Mono"/>
                <a:ea typeface="JetBrains Mono"/>
                <a:cs typeface="JetBrains Mono"/>
                <a:sym typeface="JetBrains Mono"/>
              </a:rPr>
              <a:t>badProduct = items.fold(1, { acc, e -&gt; acc * e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val </a:t>
            </a:r>
            <a:r>
              <a:rPr lang="en" sz="1100">
                <a:solidFill>
                  <a:srgbClr val="37474F"/>
                </a:solidFill>
                <a:latin typeface="JetBrains Mono"/>
                <a:ea typeface="JetBrains Mono"/>
                <a:cs typeface="JetBrains Mono"/>
                <a:sym typeface="JetBrains Mono"/>
              </a:rPr>
              <a:t>goodProduct = items.fold(1) { acc, e -&gt; acc * e }</a:t>
            </a:r>
            <a:endParaRPr sz="1100">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a:t>If the lambda is the only argument, the parentheses </a:t>
            </a:r>
            <a:r>
              <a:rPr lang="en"/>
              <a:t>can be omitted entirely (the documentation calls this feature "trailing lambda as a parameter"):</a:t>
            </a:r>
            <a:endParaRPr>
              <a:solidFill>
                <a:srgbClr val="37474F"/>
              </a:solidFill>
              <a:latin typeface="JetBrains Mono"/>
              <a:ea typeface="JetBrains Mono"/>
              <a:cs typeface="JetBrains Mono"/>
              <a:sym typeface="JetBrains Mono"/>
            </a:endParaRPr>
          </a:p>
          <a:p>
            <a:pPr indent="0" lvl="0" marL="0" rtl="0" algn="l">
              <a:spcBef>
                <a:spcPts val="200"/>
              </a:spcBef>
              <a:spcAft>
                <a:spcPts val="0"/>
              </a:spcAft>
              <a:buNone/>
            </a:pPr>
            <a:r>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run</a:t>
            </a:r>
            <a:r>
              <a:rPr lang="en" sz="1100">
                <a:solidFill>
                  <a:srgbClr val="37474F"/>
                </a:solidFill>
                <a:latin typeface="JetBrains Mono"/>
                <a:ea typeface="JetBrains Mono"/>
                <a:cs typeface="JetBrains Mono"/>
                <a:sym typeface="JetBrains Mono"/>
              </a:rPr>
              <a:t>({ println(</a:t>
            </a:r>
            <a:r>
              <a:rPr lang="en" sz="1100">
                <a:solidFill>
                  <a:srgbClr val="388E3C"/>
                </a:solidFill>
                <a:latin typeface="JetBrains Mono"/>
                <a:ea typeface="JetBrains Mono"/>
                <a:cs typeface="JetBrains Mono"/>
                <a:sym typeface="JetBrains Mono"/>
              </a:rPr>
              <a:t>"Not Cool"</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run</a:t>
            </a:r>
            <a:r>
              <a:rPr lang="en" sz="1100">
                <a:solidFill>
                  <a:srgbClr val="37474F"/>
                </a:solidFill>
                <a:latin typeface="JetBrains Mono"/>
                <a:ea typeface="JetBrains Mono"/>
                <a:cs typeface="JetBrains Mono"/>
                <a:sym typeface="JetBrains Mono"/>
              </a:rPr>
              <a:t> { println(</a:t>
            </a:r>
            <a:r>
              <a:rPr lang="en" sz="1100">
                <a:solidFill>
                  <a:srgbClr val="388E3C"/>
                </a:solidFill>
                <a:latin typeface="JetBrains Mono"/>
                <a:ea typeface="JetBrains Mono"/>
                <a:cs typeface="JetBrains Mono"/>
                <a:sym typeface="JetBrains Mono"/>
              </a:rPr>
              <a:t>"Very Cool"</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spcBef>
                <a:spcPts val="200"/>
              </a:spcBef>
              <a:spcAft>
                <a:spcPts val="200"/>
              </a:spcAft>
              <a:buNone/>
            </a:pPr>
            <a:r>
              <a:t/>
            </a:r>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When in doubt</a:t>
            </a:r>
            <a:endParaRPr/>
          </a:p>
        </p:txBody>
      </p:sp>
      <p:sp>
        <p:nvSpPr>
          <p:cNvPr id="201" name="Google Shape;201;p34"/>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50000"/>
              </a:lnSpc>
              <a:spcBef>
                <a:spcPts val="0"/>
              </a:spcBef>
              <a:spcAft>
                <a:spcPts val="0"/>
              </a:spcAft>
              <a:buClr>
                <a:schemeClr val="dk1"/>
              </a:buClr>
              <a:buSzPts val="1800"/>
              <a:buFont typeface="Arial"/>
              <a:buNone/>
            </a:pPr>
            <a:r>
              <a:rPr lang="en"/>
              <a:t>Go to:</a:t>
            </a:r>
            <a:endParaRPr/>
          </a:p>
          <a:p>
            <a:pPr indent="-317500" lvl="0" marL="457200" rtl="0" algn="l">
              <a:lnSpc>
                <a:spcPct val="150000"/>
              </a:lnSpc>
              <a:spcBef>
                <a:spcPts val="0"/>
              </a:spcBef>
              <a:spcAft>
                <a:spcPts val="0"/>
              </a:spcAft>
              <a:buSzPts val="1400"/>
              <a:buChar char="●"/>
            </a:pPr>
            <a:r>
              <a:rPr lang="en" u="sng">
                <a:solidFill>
                  <a:schemeClr val="accent3"/>
                </a:solidFill>
                <a:hlinkClick r:id="rId3">
                  <a:extLst>
                    <a:ext uri="{A12FA001-AC4F-418D-AE19-62706E023703}">
                      <ahyp:hlinkClr val="tx"/>
                    </a:ext>
                  </a:extLst>
                </a:hlinkClick>
              </a:rPr>
              <a:t>kotlinlang.org</a:t>
            </a:r>
            <a:endParaRPr u="sng"/>
          </a:p>
          <a:p>
            <a:pPr indent="-317500" lvl="0" marL="457200" rtl="0" algn="l">
              <a:lnSpc>
                <a:spcPct val="150000"/>
              </a:lnSpc>
              <a:spcBef>
                <a:spcPts val="0"/>
              </a:spcBef>
              <a:spcAft>
                <a:spcPts val="0"/>
              </a:spcAft>
              <a:buSzPts val="1400"/>
              <a:buChar char="●"/>
            </a:pPr>
            <a:r>
              <a:rPr lang="en" u="sng">
                <a:solidFill>
                  <a:schemeClr val="accent3"/>
                </a:solidFill>
                <a:hlinkClick r:id="rId4">
                  <a:extLst>
                    <a:ext uri="{A12FA001-AC4F-418D-AE19-62706E023703}">
                      <ahyp:hlinkClr val="tx"/>
                    </a:ext>
                  </a:extLst>
                </a:hlinkClick>
              </a:rPr>
              <a:t>kotlinlang.org/docs</a:t>
            </a:r>
            <a:endParaRPr u="sng"/>
          </a:p>
          <a:p>
            <a:pPr indent="-317500" lvl="0" marL="457200" rtl="0" algn="l">
              <a:lnSpc>
                <a:spcPct val="150000"/>
              </a:lnSpc>
              <a:spcBef>
                <a:spcPts val="0"/>
              </a:spcBef>
              <a:spcAft>
                <a:spcPts val="0"/>
              </a:spcAft>
              <a:buSzPts val="1400"/>
              <a:buChar char="●"/>
            </a:pPr>
            <a:r>
              <a:rPr lang="en" u="sng">
                <a:solidFill>
                  <a:schemeClr val="accent3"/>
                </a:solidFill>
                <a:hlinkClick r:id="rId5">
                  <a:extLst>
                    <a:ext uri="{A12FA001-AC4F-418D-AE19-62706E023703}">
                      <ahyp:hlinkClr val="tx"/>
                    </a:ext>
                  </a:extLst>
                </a:hlinkClick>
              </a:rPr>
              <a:t>play.kotlinlang.org/byExample</a:t>
            </a:r>
            <a:endParaRPr u="sng"/>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05" name="Shape 205"/>
        <p:cNvGrpSpPr/>
        <p:nvPr/>
      </p:nvGrpSpPr>
      <p:grpSpPr>
        <a:xfrm>
          <a:off x="0" y="0"/>
          <a:ext cx="0" cy="0"/>
          <a:chOff x="0" y="0"/>
          <a:chExt cx="0" cy="0"/>
        </a:xfrm>
      </p:grpSpPr>
      <p:sp>
        <p:nvSpPr>
          <p:cNvPr id="206" name="Google Shape;206;p35"/>
          <p:cNvSpPr txBox="1"/>
          <p:nvPr/>
        </p:nvSpPr>
        <p:spPr>
          <a:xfrm>
            <a:off x="276225" y="285750"/>
            <a:ext cx="7153200" cy="19053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en" sz="4800">
                <a:solidFill>
                  <a:schemeClr val="lt1"/>
                </a:solidFill>
                <a:latin typeface="Inter"/>
                <a:ea typeface="Inter"/>
                <a:cs typeface="Inter"/>
                <a:sym typeface="Inter"/>
              </a:rPr>
              <a:t>Thanks!</a:t>
            </a:r>
            <a:endParaRPr sz="4800">
              <a:solidFill>
                <a:schemeClr val="lt1"/>
              </a:solidFill>
              <a:latin typeface="Inter"/>
              <a:ea typeface="Inter"/>
              <a:cs typeface="Inter"/>
              <a:sym typeface="Inter"/>
            </a:endParaRPr>
          </a:p>
          <a:p>
            <a:pPr indent="0" lvl="0" marL="0" rtl="0" algn="l">
              <a:lnSpc>
                <a:spcPct val="85000"/>
              </a:lnSpc>
              <a:spcBef>
                <a:spcPts val="0"/>
              </a:spcBef>
              <a:spcAft>
                <a:spcPts val="0"/>
              </a:spcAft>
              <a:buClr>
                <a:schemeClr val="dk1"/>
              </a:buClr>
              <a:buSzPts val="1100"/>
              <a:buFont typeface="Arial"/>
              <a:buNone/>
            </a:pPr>
            <a:r>
              <a:t/>
            </a:r>
            <a:endParaRPr sz="4800">
              <a:solidFill>
                <a:srgbClr val="FFFFFF"/>
              </a:solidFill>
              <a:latin typeface="Inter"/>
              <a:ea typeface="Inter"/>
              <a:cs typeface="Inter"/>
              <a:sym typeface="Inter"/>
            </a:endParaRPr>
          </a:p>
        </p:txBody>
      </p:sp>
      <p:sp>
        <p:nvSpPr>
          <p:cNvPr id="207" name="Google Shape;207;p35">
            <a:hlinkClick r:id="rId3"/>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208" name="Google Shape;208;p35"/>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  Developed by JetBrains </a:t>
            </a:r>
            <a:endParaRPr sz="1700">
              <a:solidFill>
                <a:srgbClr val="FFFFFF"/>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1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Logo</a:t>
            </a:r>
            <a:endParaRPr/>
          </a:p>
        </p:txBody>
      </p:sp>
      <p:pic>
        <p:nvPicPr>
          <p:cNvPr descr="dFkQYemt-ie10qpdx2-FglgjUBnNYue-bL-D-BFbxEN1G2Ck12K1wsTqGeEQqtLjS2XBoRkAkfxtdL0qTwNP3uLzuGzmWQnVptYyT6p82_UYqBONRJqSgYZWzzhDZ0IMZtAm.png" id="53" name="Google Shape;53;p12"/>
          <p:cNvPicPr preferRelativeResize="0"/>
          <p:nvPr/>
        </p:nvPicPr>
        <p:blipFill rotWithShape="1">
          <a:blip r:embed="rId3">
            <a:alphaModFix/>
          </a:blip>
          <a:srcRect b="0" l="0" r="0" t="0"/>
          <a:stretch/>
        </p:blipFill>
        <p:spPr>
          <a:xfrm>
            <a:off x="311712" y="1988950"/>
            <a:ext cx="1295296" cy="1165591"/>
          </a:xfrm>
          <a:prstGeom prst="rect">
            <a:avLst/>
          </a:prstGeom>
          <a:noFill/>
          <a:ln>
            <a:noFill/>
          </a:ln>
        </p:spPr>
      </p:pic>
      <p:pic>
        <p:nvPicPr>
          <p:cNvPr descr="N39U6arNWDAgGrjSaRc7oZO6YVrcbjoAo2mJ4jw6-8pR8zKnDUMKDfjlvR3PV4mq9QcKnWnPt7qQTapZ4HTIxrKcAP3OuunoD0DcwTfxaduSbDLKgseF9uZD2DyX4ILXH9XE.png" id="54" name="Google Shape;54;p12"/>
          <p:cNvPicPr preferRelativeResize="0"/>
          <p:nvPr/>
        </p:nvPicPr>
        <p:blipFill rotWithShape="1">
          <a:blip r:embed="rId4">
            <a:alphaModFix/>
          </a:blip>
          <a:srcRect b="0" l="0" r="0" t="0"/>
          <a:stretch/>
        </p:blipFill>
        <p:spPr>
          <a:xfrm>
            <a:off x="4993143" y="1988954"/>
            <a:ext cx="1350271" cy="1165591"/>
          </a:xfrm>
          <a:prstGeom prst="rect">
            <a:avLst/>
          </a:prstGeom>
          <a:noFill/>
          <a:ln>
            <a:noFill/>
          </a:ln>
        </p:spPr>
      </p:pic>
      <p:pic>
        <p:nvPicPr>
          <p:cNvPr id="55" name="Google Shape;55;p12"/>
          <p:cNvPicPr preferRelativeResize="0"/>
          <p:nvPr/>
        </p:nvPicPr>
        <p:blipFill rotWithShape="1">
          <a:blip r:embed="rId5">
            <a:alphaModFix/>
          </a:blip>
          <a:srcRect b="0" l="0" r="0" t="0"/>
          <a:stretch/>
        </p:blipFill>
        <p:spPr>
          <a:xfrm>
            <a:off x="7388850" y="1924100"/>
            <a:ext cx="1295299" cy="1295299"/>
          </a:xfrm>
          <a:prstGeom prst="rect">
            <a:avLst/>
          </a:prstGeom>
          <a:noFill/>
          <a:ln>
            <a:noFill/>
          </a:ln>
        </p:spPr>
      </p:pic>
      <p:cxnSp>
        <p:nvCxnSpPr>
          <p:cNvPr id="56" name="Google Shape;56;p12"/>
          <p:cNvCxnSpPr/>
          <p:nvPr/>
        </p:nvCxnSpPr>
        <p:spPr>
          <a:xfrm>
            <a:off x="1807175" y="2587750"/>
            <a:ext cx="427800" cy="0"/>
          </a:xfrm>
          <a:prstGeom prst="straightConnector1">
            <a:avLst/>
          </a:prstGeom>
          <a:noFill/>
          <a:ln cap="flat" cmpd="sng" w="19050">
            <a:solidFill>
              <a:srgbClr val="6554E8"/>
            </a:solidFill>
            <a:prstDash val="solid"/>
            <a:round/>
            <a:headEnd len="med" w="med" type="none"/>
            <a:tailEnd len="med" w="med" type="triangle"/>
          </a:ln>
        </p:spPr>
      </p:cxnSp>
      <p:pic>
        <p:nvPicPr>
          <p:cNvPr id="57" name="Google Shape;57;p12"/>
          <p:cNvPicPr preferRelativeResize="0"/>
          <p:nvPr/>
        </p:nvPicPr>
        <p:blipFill>
          <a:blip r:embed="rId6">
            <a:alphaModFix/>
          </a:blip>
          <a:stretch>
            <a:fillRect/>
          </a:stretch>
        </p:blipFill>
        <p:spPr>
          <a:xfrm>
            <a:off x="2464476" y="1912750"/>
            <a:ext cx="1727086" cy="1295300"/>
          </a:xfrm>
          <a:prstGeom prst="rect">
            <a:avLst/>
          </a:prstGeom>
          <a:noFill/>
          <a:ln>
            <a:noFill/>
          </a:ln>
        </p:spPr>
      </p:pic>
      <p:cxnSp>
        <p:nvCxnSpPr>
          <p:cNvPr id="58" name="Google Shape;58;p12"/>
          <p:cNvCxnSpPr/>
          <p:nvPr/>
        </p:nvCxnSpPr>
        <p:spPr>
          <a:xfrm>
            <a:off x="4284025" y="2587750"/>
            <a:ext cx="427800" cy="0"/>
          </a:xfrm>
          <a:prstGeom prst="straightConnector1">
            <a:avLst/>
          </a:prstGeom>
          <a:noFill/>
          <a:ln cap="flat" cmpd="sng" w="19050">
            <a:solidFill>
              <a:srgbClr val="6554E8"/>
            </a:solidFill>
            <a:prstDash val="solid"/>
            <a:round/>
            <a:headEnd len="med" w="med" type="none"/>
            <a:tailEnd len="med" w="med" type="triangle"/>
          </a:ln>
        </p:spPr>
      </p:cxnSp>
      <p:cxnSp>
        <p:nvCxnSpPr>
          <p:cNvPr id="59" name="Google Shape;59;p12"/>
          <p:cNvCxnSpPr/>
          <p:nvPr/>
        </p:nvCxnSpPr>
        <p:spPr>
          <a:xfrm>
            <a:off x="6652238" y="2587750"/>
            <a:ext cx="427800" cy="0"/>
          </a:xfrm>
          <a:prstGeom prst="straightConnector1">
            <a:avLst/>
          </a:prstGeom>
          <a:noFill/>
          <a:ln cap="flat" cmpd="sng" w="19050">
            <a:solidFill>
              <a:srgbClr val="6554E8"/>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Name</a:t>
            </a:r>
            <a:endParaRPr/>
          </a:p>
        </p:txBody>
      </p:sp>
      <p:pic>
        <p:nvPicPr>
          <p:cNvPr descr="Hop3umQfyk6racARiD1-oosndlD6MNHy3l-CcgIxlFKK-8axoboWVvisE8uLIIZ2pPbf7Q5lII70LMRnVp3XrC0sxaNDmScqffEqkrpca_JLrJAuLI7_iecIUeREEQHvifMQ.png" id="65" name="Google Shape;65;p13"/>
          <p:cNvPicPr preferRelativeResize="0"/>
          <p:nvPr/>
        </p:nvPicPr>
        <p:blipFill rotWithShape="1">
          <a:blip r:embed="rId3">
            <a:alphaModFix/>
          </a:blip>
          <a:srcRect b="0" l="0" r="0" t="0"/>
          <a:stretch/>
        </p:blipFill>
        <p:spPr>
          <a:xfrm>
            <a:off x="1217622" y="1336072"/>
            <a:ext cx="5120644" cy="2822753"/>
          </a:xfrm>
          <a:prstGeom prst="rect">
            <a:avLst/>
          </a:prstGeom>
          <a:noFill/>
          <a:ln>
            <a:noFill/>
          </a:ln>
        </p:spPr>
      </p:pic>
      <p:sp>
        <p:nvSpPr>
          <p:cNvPr id="66" name="Google Shape;66;p13"/>
          <p:cNvSpPr txBox="1"/>
          <p:nvPr>
            <p:ph idx="4294967295" type="body"/>
          </p:nvPr>
        </p:nvSpPr>
        <p:spPr>
          <a:xfrm>
            <a:off x="2092888" y="4275050"/>
            <a:ext cx="5141100" cy="368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800"/>
              <a:buNone/>
            </a:pPr>
            <a:r>
              <a:rPr lang="en" sz="1400"/>
              <a:t>Kotlin is named after an island in the Gulf of Finland.</a:t>
            </a:r>
            <a:endParaRPr sz="1400"/>
          </a:p>
        </p:txBody>
      </p:sp>
      <p:pic>
        <p:nvPicPr>
          <p:cNvPr descr="ZNIZAL6eJIQDMxsA5WDCMSK8jf-gKapM6zyqwYYzvCgGrSEOqxagXep2tX2Fyg21GUBeRs5xszccRfmGkhHo4KxC6d_YAUfV0p6tUsD7c2cPAupl9if__J2FZMFnM2gr8UTr.png" id="67" name="Google Shape;67;p13"/>
          <p:cNvPicPr preferRelativeResize="0"/>
          <p:nvPr/>
        </p:nvPicPr>
        <p:blipFill rotWithShape="1">
          <a:blip r:embed="rId4">
            <a:alphaModFix/>
          </a:blip>
          <a:srcRect b="0" l="17855" r="36940" t="0"/>
          <a:stretch/>
        </p:blipFill>
        <p:spPr>
          <a:xfrm>
            <a:off x="6108084" y="1095050"/>
            <a:ext cx="1818291" cy="268143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Hello, world!</a:t>
            </a:r>
            <a:endParaRPr/>
          </a:p>
        </p:txBody>
      </p:sp>
      <p:sp>
        <p:nvSpPr>
          <p:cNvPr id="73" name="Google Shape;73;p14"/>
          <p:cNvSpPr txBox="1"/>
          <p:nvPr>
            <p:ph idx="1" type="body"/>
          </p:nvPr>
        </p:nvSpPr>
        <p:spPr>
          <a:xfrm>
            <a:off x="292608" y="1335024"/>
            <a:ext cx="8328900" cy="23775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100"/>
              <a:buFont typeface="Arial"/>
              <a:buNone/>
            </a:pPr>
            <a:r>
              <a:rPr lang="en" sz="1100">
                <a:solidFill>
                  <a:srgbClr val="3F51B5"/>
                </a:solidFill>
              </a:rPr>
              <a:t>fun</a:t>
            </a:r>
            <a:r>
              <a:rPr lang="en" sz="1100">
                <a:solidFill>
                  <a:srgbClr val="37474F"/>
                </a:solidFill>
              </a:rPr>
              <a:t> main(args: Array&lt;String&gt;) {</a:t>
            </a:r>
            <a:endParaRPr sz="1100">
              <a:solidFill>
                <a:srgbClr val="37474F"/>
              </a:solidFill>
            </a:endParaRPr>
          </a:p>
          <a:p>
            <a:pPr indent="457200" lvl="0" marL="0" rtl="0" algn="l">
              <a:lnSpc>
                <a:spcPct val="115000"/>
              </a:lnSpc>
              <a:spcBef>
                <a:spcPts val="600"/>
              </a:spcBef>
              <a:spcAft>
                <a:spcPts val="0"/>
              </a:spcAft>
              <a:buClr>
                <a:schemeClr val="dk1"/>
              </a:buClr>
              <a:buSzPts val="1100"/>
              <a:buFont typeface="Arial"/>
              <a:buNone/>
            </a:pPr>
            <a:r>
              <a:rPr lang="en" sz="1100">
                <a:solidFill>
                  <a:srgbClr val="37474F"/>
                </a:solidFill>
              </a:rPr>
              <a:t>println(</a:t>
            </a:r>
            <a:r>
              <a:rPr lang="en" sz="1100">
                <a:solidFill>
                  <a:srgbClr val="388E3C"/>
                </a:solidFill>
              </a:rPr>
              <a:t>"Hello, world!"</a:t>
            </a:r>
            <a:r>
              <a:rPr lang="en" sz="1100">
                <a:solidFill>
                  <a:srgbClr val="37474F"/>
                </a:solidFill>
              </a:rPr>
              <a:t>)</a:t>
            </a:r>
            <a:endParaRPr sz="1100">
              <a:solidFill>
                <a:srgbClr val="37474F"/>
              </a:solidFill>
            </a:endParaRPr>
          </a:p>
          <a:p>
            <a:pPr indent="0" lvl="0" marL="0" rtl="0" algn="l">
              <a:lnSpc>
                <a:spcPct val="115000"/>
              </a:lnSpc>
              <a:spcBef>
                <a:spcPts val="600"/>
              </a:spcBef>
              <a:spcAft>
                <a:spcPts val="0"/>
              </a:spcAft>
              <a:buClr>
                <a:schemeClr val="dk1"/>
              </a:buClr>
              <a:buSzPts val="1100"/>
              <a:buFont typeface="Arial"/>
              <a:buNone/>
            </a:pPr>
            <a:r>
              <a:rPr lang="en" sz="1100">
                <a:solidFill>
                  <a:srgbClr val="37474F"/>
                </a:solidFill>
              </a:rPr>
              <a:t>}</a:t>
            </a:r>
            <a:endParaRPr sz="1100">
              <a:solidFill>
                <a:srgbClr val="37474F"/>
              </a:solidFill>
            </a:endParaRPr>
          </a:p>
          <a:p>
            <a:pPr indent="0" lvl="0" marL="0" rtl="0" algn="l">
              <a:lnSpc>
                <a:spcPct val="115000"/>
              </a:lnSpc>
              <a:spcBef>
                <a:spcPts val="600"/>
              </a:spcBef>
              <a:spcAft>
                <a:spcPts val="0"/>
              </a:spcAft>
              <a:buClr>
                <a:schemeClr val="dk1"/>
              </a:buClr>
              <a:buSzPts val="1100"/>
              <a:buFont typeface="Arial"/>
              <a:buNone/>
            </a:pPr>
            <a:r>
              <a:t/>
            </a:r>
            <a:endParaRPr sz="1100">
              <a:solidFill>
                <a:srgbClr val="37474F"/>
              </a:solidFill>
            </a:endParaRPr>
          </a:p>
          <a:p>
            <a:pPr indent="0" lvl="0" marL="0" rtl="0" algn="l">
              <a:lnSpc>
                <a:spcPct val="115000"/>
              </a:lnSpc>
              <a:spcBef>
                <a:spcPts val="600"/>
              </a:spcBef>
              <a:spcAft>
                <a:spcPts val="0"/>
              </a:spcAft>
              <a:buClr>
                <a:schemeClr val="dk1"/>
              </a:buClr>
              <a:buSzPts val="1100"/>
              <a:buFont typeface="Arial"/>
              <a:buNone/>
            </a:pPr>
            <a:r>
              <a:rPr lang="en" sz="1100">
                <a:solidFill>
                  <a:srgbClr val="3F51B5"/>
                </a:solidFill>
              </a:rPr>
              <a:t>fun</a:t>
            </a:r>
            <a:r>
              <a:rPr lang="en" sz="1100">
                <a:solidFill>
                  <a:srgbClr val="37474F"/>
                </a:solidFill>
              </a:rPr>
              <a:t> main() {</a:t>
            </a:r>
            <a:endParaRPr sz="1100">
              <a:solidFill>
                <a:srgbClr val="37474F"/>
              </a:solidFill>
            </a:endParaRPr>
          </a:p>
          <a:p>
            <a:pPr indent="457200" lvl="0" marL="0" rtl="0" algn="l">
              <a:lnSpc>
                <a:spcPct val="115000"/>
              </a:lnSpc>
              <a:spcBef>
                <a:spcPts val="600"/>
              </a:spcBef>
              <a:spcAft>
                <a:spcPts val="0"/>
              </a:spcAft>
              <a:buClr>
                <a:schemeClr val="dk1"/>
              </a:buClr>
              <a:buSzPts val="1100"/>
              <a:buFont typeface="Arial"/>
              <a:buNone/>
            </a:pPr>
            <a:r>
              <a:rPr lang="en" sz="1100">
                <a:solidFill>
                  <a:srgbClr val="37474F"/>
                </a:solidFill>
              </a:rPr>
              <a:t>println(</a:t>
            </a:r>
            <a:r>
              <a:rPr lang="en" sz="1100">
                <a:solidFill>
                  <a:srgbClr val="388E3C"/>
                </a:solidFill>
              </a:rPr>
              <a:t>"Hello, world!"</a:t>
            </a:r>
            <a:r>
              <a:rPr lang="en" sz="1100">
                <a:solidFill>
                  <a:srgbClr val="37474F"/>
                </a:solidFill>
              </a:rPr>
              <a:t>)</a:t>
            </a:r>
            <a:endParaRPr sz="1100">
              <a:solidFill>
                <a:srgbClr val="37474F"/>
              </a:solidFill>
            </a:endParaRPr>
          </a:p>
          <a:p>
            <a:pPr indent="0" lvl="0" marL="0" rtl="0" algn="l">
              <a:lnSpc>
                <a:spcPct val="115000"/>
              </a:lnSpc>
              <a:spcBef>
                <a:spcPts val="600"/>
              </a:spcBef>
              <a:spcAft>
                <a:spcPts val="0"/>
              </a:spcAft>
              <a:buClr>
                <a:schemeClr val="dk1"/>
              </a:buClr>
              <a:buSzPts val="1100"/>
              <a:buFont typeface="Arial"/>
              <a:buNone/>
            </a:pPr>
            <a:r>
              <a:rPr lang="en" sz="1100">
                <a:solidFill>
                  <a:srgbClr val="37474F"/>
                </a:solidFill>
              </a:rPr>
              <a:t>}</a:t>
            </a:r>
            <a:endParaRPr sz="1100">
              <a:solidFill>
                <a:srgbClr val="37474F"/>
              </a:solidFill>
            </a:endParaRPr>
          </a:p>
          <a:p>
            <a:pPr indent="0" lvl="0" marL="0" rtl="0" algn="l">
              <a:lnSpc>
                <a:spcPct val="115000"/>
              </a:lnSpc>
              <a:spcBef>
                <a:spcPts val="600"/>
              </a:spcBef>
              <a:spcAft>
                <a:spcPts val="0"/>
              </a:spcAft>
              <a:buClr>
                <a:schemeClr val="dk1"/>
              </a:buClr>
              <a:buSzPts val="1100"/>
              <a:buFont typeface="Arial"/>
              <a:buNone/>
            </a:pPr>
            <a:r>
              <a:t/>
            </a:r>
            <a:endParaRPr sz="1100">
              <a:solidFill>
                <a:srgbClr val="37474F"/>
              </a:solidFill>
            </a:endParaRPr>
          </a:p>
          <a:p>
            <a:pPr indent="0" lvl="0" marL="0" rtl="0" algn="l">
              <a:lnSpc>
                <a:spcPct val="115000"/>
              </a:lnSpc>
              <a:spcBef>
                <a:spcPts val="600"/>
              </a:spcBef>
              <a:spcAft>
                <a:spcPts val="0"/>
              </a:spcAft>
              <a:buNone/>
            </a:pPr>
            <a:r>
              <a:rPr lang="en" sz="1100">
                <a:solidFill>
                  <a:srgbClr val="3F51B5"/>
                </a:solidFill>
              </a:rPr>
              <a:t>fun</a:t>
            </a:r>
            <a:r>
              <a:rPr lang="en" sz="1100">
                <a:solidFill>
                  <a:srgbClr val="37474F"/>
                </a:solidFill>
              </a:rPr>
              <a:t> main() = println(</a:t>
            </a:r>
            <a:r>
              <a:rPr lang="en" sz="1100">
                <a:solidFill>
                  <a:srgbClr val="388E3C"/>
                </a:solidFill>
              </a:rPr>
              <a:t>"Hello, world!"</a:t>
            </a:r>
            <a:r>
              <a:rPr lang="en" sz="1100">
                <a:solidFill>
                  <a:srgbClr val="37474F"/>
                </a:solidFill>
              </a:rPr>
              <a:t>)</a:t>
            </a:r>
            <a:endParaRPr sz="1100">
              <a:solidFill>
                <a:srgbClr val="37474F"/>
              </a:solidFill>
            </a:endParaRPr>
          </a:p>
          <a:p>
            <a:pPr indent="0" lvl="0" marL="0" rtl="0" algn="l">
              <a:lnSpc>
                <a:spcPct val="115000"/>
              </a:lnSpc>
              <a:spcBef>
                <a:spcPts val="600"/>
              </a:spcBef>
              <a:spcAft>
                <a:spcPts val="0"/>
              </a:spcAft>
              <a:buNone/>
            </a:pPr>
            <a:r>
              <a:t/>
            </a:r>
            <a:endParaRPr sz="1100">
              <a:solidFill>
                <a:srgbClr val="37474F"/>
              </a:solidFill>
            </a:endParaRPr>
          </a:p>
          <a:p>
            <a:pPr indent="0" lvl="0" marL="0" rtl="0" algn="l">
              <a:lnSpc>
                <a:spcPct val="100000"/>
              </a:lnSpc>
              <a:spcBef>
                <a:spcPts val="600"/>
              </a:spcBef>
              <a:spcAft>
                <a:spcPts val="0"/>
              </a:spcAft>
              <a:buNone/>
            </a:pPr>
            <a:r>
              <a:rPr b="1" lang="en">
                <a:solidFill>
                  <a:schemeClr val="accent3"/>
                </a:solidFill>
                <a:highlight>
                  <a:schemeClr val="lt1"/>
                </a:highlight>
                <a:latin typeface="Open Sans"/>
                <a:ea typeface="Open Sans"/>
                <a:cs typeface="Open Sans"/>
                <a:sym typeface="Open Sans"/>
              </a:rPr>
              <a:t>Where is “;”???</a:t>
            </a:r>
            <a:endParaRPr b="1">
              <a:solidFill>
                <a:schemeClr val="accent3"/>
              </a:solidFill>
              <a:highlight>
                <a:schemeClr val="lt1"/>
              </a:highlight>
              <a:latin typeface="Open Sans"/>
              <a:ea typeface="Open Sans"/>
              <a:cs typeface="Open Sans"/>
              <a:sym typeface="Open Sans"/>
            </a:endParaRPr>
          </a:p>
          <a:p>
            <a:pPr indent="0" lvl="0" marL="0" rtl="0" algn="l">
              <a:lnSpc>
                <a:spcPct val="115000"/>
              </a:lnSpc>
              <a:spcBef>
                <a:spcPts val="0"/>
              </a:spcBef>
              <a:spcAft>
                <a:spcPts val="600"/>
              </a:spcAft>
              <a:buNone/>
            </a:pPr>
            <a:r>
              <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The basics</a:t>
            </a:r>
            <a:endParaRPr/>
          </a:p>
        </p:txBody>
      </p:sp>
      <p:sp>
        <p:nvSpPr>
          <p:cNvPr id="79" name="Google Shape;79;p15"/>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main(args: Array&lt;String&gt;) {</a:t>
            </a:r>
            <a:endParaRPr>
              <a:solidFill>
                <a:srgbClr val="37474F"/>
              </a:solidFill>
              <a:latin typeface="JetBrains Mono"/>
              <a:ea typeface="JetBrains Mono"/>
              <a:cs typeface="JetBrains Mono"/>
              <a:sym typeface="JetBrains Mono"/>
            </a:endParaRPr>
          </a:p>
          <a:p>
            <a:pPr indent="457200" lvl="0" marL="0" rtl="0" algn="l">
              <a:lnSpc>
                <a:spcPct val="115000"/>
              </a:lnSpc>
              <a:spcBef>
                <a:spcPts val="60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print(</a:t>
            </a:r>
            <a:r>
              <a:rPr lang="en">
                <a:solidFill>
                  <a:srgbClr val="388E3C"/>
                </a:solidFill>
                <a:latin typeface="JetBrains Mono"/>
                <a:ea typeface="JetBrains Mono"/>
                <a:cs typeface="JetBrains Mono"/>
                <a:sym typeface="JetBrains Mono"/>
              </a:rPr>
              <a:t>"Hello"</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457200" lvl="0" marL="0" rtl="0" algn="l">
              <a:lnSpc>
                <a:spcPct val="115000"/>
              </a:lnSpc>
              <a:spcBef>
                <a:spcPts val="60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println(</a:t>
            </a:r>
            <a:r>
              <a:rPr lang="en">
                <a:solidFill>
                  <a:srgbClr val="388E3C"/>
                </a:solidFill>
                <a:latin typeface="JetBrains Mono"/>
                <a:ea typeface="JetBrains Mono"/>
                <a:cs typeface="JetBrains Mono"/>
                <a:sym typeface="JetBrains Mono"/>
              </a:rPr>
              <a:t>", world!"</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Clr>
                <a:schemeClr val="dk1"/>
              </a:buClr>
              <a:buSzPts val="1800"/>
              <a:buFont typeface="Arial"/>
              <a:buNone/>
            </a:pP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Clr>
                <a:schemeClr val="dk1"/>
              </a:buClr>
              <a:buSzPts val="1800"/>
              <a:buFont typeface="Arial"/>
              <a:buNone/>
            </a:pPr>
            <a:r>
              <a:t/>
            </a:r>
            <a:endParaRPr>
              <a:solidFill>
                <a:srgbClr val="37474F"/>
              </a:solidFill>
              <a:latin typeface="JetBrains Mono"/>
              <a:ea typeface="JetBrains Mono"/>
              <a:cs typeface="JetBrains Mono"/>
              <a:sym typeface="JetBrains Mono"/>
            </a:endParaRPr>
          </a:p>
          <a:p>
            <a:pPr indent="-317500" lvl="0" marL="457200" rtl="0" algn="l">
              <a:lnSpc>
                <a:spcPct val="115000"/>
              </a:lnSpc>
              <a:spcBef>
                <a:spcPts val="600"/>
              </a:spcBef>
              <a:spcAft>
                <a:spcPts val="0"/>
              </a:spcAft>
              <a:buSzPts val="1400"/>
              <a:buChar char="●"/>
            </a:pPr>
            <a:r>
              <a:rPr lang="en"/>
              <a:t>An entry point of a Kotlin application is the </a:t>
            </a:r>
            <a:r>
              <a:rPr lang="en">
                <a:solidFill>
                  <a:srgbClr val="37474F"/>
                </a:solidFill>
                <a:latin typeface="JetBrains Mono"/>
                <a:ea typeface="JetBrains Mono"/>
                <a:cs typeface="JetBrains Mono"/>
                <a:sym typeface="JetBrains Mono"/>
              </a:rPr>
              <a:t>main</a:t>
            </a:r>
            <a:r>
              <a:rPr lang="en"/>
              <a:t> </a:t>
            </a:r>
            <a:r>
              <a:rPr b="1" lang="en"/>
              <a:t>top-level</a:t>
            </a:r>
            <a:r>
              <a:rPr lang="en"/>
              <a:t> function. </a:t>
            </a:r>
            <a:endParaRPr/>
          </a:p>
          <a:p>
            <a:pPr indent="-317500" lvl="0" marL="457200" rtl="0" algn="l">
              <a:lnSpc>
                <a:spcPct val="115000"/>
              </a:lnSpc>
              <a:spcBef>
                <a:spcPts val="600"/>
              </a:spcBef>
              <a:spcAft>
                <a:spcPts val="0"/>
              </a:spcAft>
              <a:buSzPts val="1400"/>
              <a:buChar char="●"/>
            </a:pPr>
            <a:r>
              <a:rPr lang="en"/>
              <a:t>It accepts a variable number of </a:t>
            </a:r>
            <a:r>
              <a:rPr lang="en">
                <a:solidFill>
                  <a:srgbClr val="37474F"/>
                </a:solidFill>
                <a:latin typeface="JetBrains Mono"/>
                <a:ea typeface="JetBrains Mono"/>
                <a:cs typeface="JetBrains Mono"/>
                <a:sym typeface="JetBrains Mono"/>
              </a:rPr>
              <a:t>String</a:t>
            </a:r>
            <a:r>
              <a:rPr lang="en"/>
              <a:t> arguments that can be omitted.</a:t>
            </a:r>
            <a:endParaRPr/>
          </a:p>
          <a:p>
            <a:pPr indent="-317500" lvl="0" marL="457200" rtl="0" algn="l">
              <a:lnSpc>
                <a:spcPct val="115000"/>
              </a:lnSpc>
              <a:spcBef>
                <a:spcPts val="600"/>
              </a:spcBef>
              <a:spcAft>
                <a:spcPts val="0"/>
              </a:spcAft>
              <a:buSzPts val="1400"/>
              <a:buChar char="●"/>
            </a:pPr>
            <a:r>
              <a:rPr lang="en">
                <a:solidFill>
                  <a:srgbClr val="37474F"/>
                </a:solidFill>
                <a:latin typeface="JetBrains Mono"/>
                <a:ea typeface="JetBrains Mono"/>
                <a:cs typeface="JetBrains Mono"/>
                <a:sym typeface="JetBrains Mono"/>
              </a:rPr>
              <a:t>print</a:t>
            </a:r>
            <a:r>
              <a:rPr lang="en"/>
              <a:t> prints its argument to the standard output. </a:t>
            </a:r>
            <a:endParaRPr/>
          </a:p>
          <a:p>
            <a:pPr indent="-317500" lvl="0" marL="457200" rtl="0" algn="l">
              <a:lnSpc>
                <a:spcPct val="115000"/>
              </a:lnSpc>
              <a:spcBef>
                <a:spcPts val="600"/>
              </a:spcBef>
              <a:spcAft>
                <a:spcPts val="600"/>
              </a:spcAft>
              <a:buSzPts val="1400"/>
              <a:buChar char="●"/>
            </a:pPr>
            <a:r>
              <a:rPr lang="en">
                <a:solidFill>
                  <a:srgbClr val="37474F"/>
                </a:solidFill>
                <a:latin typeface="JetBrains Mono"/>
                <a:ea typeface="JetBrains Mono"/>
                <a:cs typeface="JetBrains Mono"/>
                <a:sym typeface="JetBrains Mono"/>
              </a:rPr>
              <a:t>println</a:t>
            </a:r>
            <a:r>
              <a:rPr lang="en"/>
              <a:t> prints its arguments and adds a line break.</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Variables</a:t>
            </a:r>
            <a:endParaRPr/>
          </a:p>
        </p:txBody>
      </p:sp>
      <p:sp>
        <p:nvSpPr>
          <p:cNvPr id="85" name="Google Shape;85;p16"/>
          <p:cNvSpPr txBox="1"/>
          <p:nvPr>
            <p:ph idx="1" type="body"/>
          </p:nvPr>
        </p:nvSpPr>
        <p:spPr>
          <a:xfrm>
            <a:off x="292595" y="1335025"/>
            <a:ext cx="79971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sz="1100">
                <a:solidFill>
                  <a:srgbClr val="3F51B5"/>
                </a:solidFill>
                <a:latin typeface="JetBrains Mono"/>
                <a:ea typeface="JetBrains Mono"/>
                <a:cs typeface="JetBrains Mono"/>
                <a:sym typeface="JetBrains Mono"/>
              </a:rPr>
              <a:t>val</a:t>
            </a:r>
            <a:r>
              <a:rPr lang="en" sz="1100">
                <a:latin typeface="JetBrains Mono"/>
                <a:ea typeface="JetBrains Mono"/>
                <a:cs typeface="JetBrains Mono"/>
                <a:sym typeface="JetBrains Mono"/>
              </a:rPr>
              <a:t>/</a:t>
            </a:r>
            <a:r>
              <a:rPr lang="en" sz="1100">
                <a:solidFill>
                  <a:srgbClr val="3F51B5"/>
                </a:solidFill>
                <a:latin typeface="JetBrains Mono"/>
                <a:ea typeface="JetBrains Mono"/>
                <a:cs typeface="JetBrains Mono"/>
                <a:sym typeface="JetBrains Mono"/>
              </a:rPr>
              <a:t>var</a:t>
            </a:r>
            <a:r>
              <a:rPr lang="en" sz="1100">
                <a:solidFill>
                  <a:srgbClr val="37474F"/>
                </a:solidFill>
                <a:latin typeface="JetBrains Mono"/>
                <a:ea typeface="JetBrains Mono"/>
                <a:cs typeface="JetBrains Mono"/>
                <a:sym typeface="JetBrains Mono"/>
              </a:rPr>
              <a:t> myValue: Type = someValue</a:t>
            </a:r>
            <a:endParaRPr sz="1100"/>
          </a:p>
          <a:p>
            <a:pPr indent="-298450" lvl="0" marL="457200" rtl="0" algn="l">
              <a:lnSpc>
                <a:spcPct val="115000"/>
              </a:lnSpc>
              <a:spcBef>
                <a:spcPts val="200"/>
              </a:spcBef>
              <a:spcAft>
                <a:spcPts val="0"/>
              </a:spcAft>
              <a:buSzPts val="1100"/>
              <a:buChar char="●"/>
            </a:pPr>
            <a:r>
              <a:rPr lang="en" sz="1100">
                <a:solidFill>
                  <a:srgbClr val="3F51B5"/>
                </a:solidFill>
                <a:latin typeface="JetBrains Mono"/>
                <a:ea typeface="JetBrains Mono"/>
                <a:cs typeface="JetBrains Mono"/>
                <a:sym typeface="JetBrains Mono"/>
              </a:rPr>
              <a:t>var</a:t>
            </a:r>
            <a:r>
              <a:rPr lang="en" sz="1100"/>
              <a:t> - mutable</a:t>
            </a:r>
            <a:endParaRPr sz="1100"/>
          </a:p>
          <a:p>
            <a:pPr indent="-298450" lvl="0" marL="457200" rtl="0" algn="l">
              <a:lnSpc>
                <a:spcPct val="115000"/>
              </a:lnSpc>
              <a:spcBef>
                <a:spcPts val="200"/>
              </a:spcBef>
              <a:spcAft>
                <a:spcPts val="0"/>
              </a:spcAft>
              <a:buSzPts val="1100"/>
              <a:buChar char="●"/>
            </a:pPr>
            <a:r>
              <a:rPr lang="en" sz="1100">
                <a:solidFill>
                  <a:srgbClr val="3F51B5"/>
                </a:solidFill>
                <a:latin typeface="JetBrains Mono"/>
                <a:ea typeface="JetBrains Mono"/>
                <a:cs typeface="JetBrains Mono"/>
                <a:sym typeface="JetBrains Mono"/>
              </a:rPr>
              <a:t>val</a:t>
            </a:r>
            <a:r>
              <a:rPr lang="en" sz="1100"/>
              <a:t> - immutable</a:t>
            </a:r>
            <a:endParaRPr sz="1100"/>
          </a:p>
          <a:p>
            <a:pPr indent="-298450" lvl="0" marL="457200" rtl="0" algn="l">
              <a:lnSpc>
                <a:spcPct val="115000"/>
              </a:lnSpc>
              <a:spcBef>
                <a:spcPts val="200"/>
              </a:spcBef>
              <a:spcAft>
                <a:spcPts val="0"/>
              </a:spcAft>
              <a:buSzPts val="1100"/>
              <a:buChar char="●"/>
            </a:pPr>
            <a:r>
              <a:rPr lang="en" sz="1100"/>
              <a:t>Type can be inferred in most cases</a:t>
            </a:r>
            <a:endParaRPr sz="1100"/>
          </a:p>
          <a:p>
            <a:pPr indent="-298450" lvl="0" marL="457200" rtl="0" algn="l">
              <a:lnSpc>
                <a:spcPct val="115000"/>
              </a:lnSpc>
              <a:spcBef>
                <a:spcPts val="200"/>
              </a:spcBef>
              <a:spcAft>
                <a:spcPts val="0"/>
              </a:spcAft>
              <a:buSzPts val="1100"/>
              <a:buChar char="●"/>
            </a:pPr>
            <a:r>
              <a:rPr lang="en" sz="1100"/>
              <a:t>Assignment can be deferred</a:t>
            </a:r>
            <a:endParaRPr sz="1100"/>
          </a:p>
          <a:p>
            <a:pPr indent="0" lvl="0" marL="0" rtl="0" algn="l">
              <a:lnSpc>
                <a:spcPct val="115000"/>
              </a:lnSpc>
              <a:spcBef>
                <a:spcPts val="200"/>
              </a:spcBef>
              <a:spcAft>
                <a:spcPts val="0"/>
              </a:spcAft>
              <a:buNone/>
            </a:pPr>
            <a:r>
              <a:t/>
            </a:r>
            <a:endParaRPr sz="1100"/>
          </a:p>
          <a:p>
            <a:pPr indent="0" lvl="0" marL="0" rtl="0" algn="l">
              <a:lnSpc>
                <a:spcPct val="115000"/>
              </a:lnSpc>
              <a:spcBef>
                <a:spcPts val="200"/>
              </a:spcBef>
              <a:spcAft>
                <a:spcPts val="0"/>
              </a:spcAft>
              <a:buNone/>
            </a:pP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a: Int = 1	</a:t>
            </a:r>
            <a:r>
              <a:rPr lang="en" sz="1100">
                <a:solidFill>
                  <a:srgbClr val="388E3C"/>
                </a:solidFill>
                <a:latin typeface="JetBrains Mono"/>
                <a:ea typeface="JetBrains Mono"/>
                <a:cs typeface="JetBrains Mono"/>
                <a:sym typeface="JetBrains Mono"/>
              </a:rPr>
              <a:t>// immediate assignment</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None/>
            </a:pPr>
            <a:r>
              <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None/>
            </a:pPr>
            <a:r>
              <a:rPr lang="en" sz="1100">
                <a:solidFill>
                  <a:srgbClr val="3F51B5"/>
                </a:solidFill>
                <a:latin typeface="JetBrains Mono"/>
                <a:ea typeface="JetBrains Mono"/>
                <a:cs typeface="JetBrains Mono"/>
                <a:sym typeface="JetBrains Mono"/>
              </a:rPr>
              <a:t>var</a:t>
            </a:r>
            <a:r>
              <a:rPr lang="en" sz="1100">
                <a:solidFill>
                  <a:srgbClr val="37474F"/>
                </a:solidFill>
                <a:latin typeface="JetBrains Mono"/>
                <a:ea typeface="JetBrains Mono"/>
                <a:cs typeface="JetBrains Mono"/>
                <a:sym typeface="JetBrains Mono"/>
              </a:rPr>
              <a:t> b = 2		</a:t>
            </a:r>
            <a:r>
              <a:rPr lang="en" sz="1100">
                <a:solidFill>
                  <a:srgbClr val="388E3C"/>
                </a:solidFill>
                <a:latin typeface="JetBrains Mono"/>
                <a:ea typeface="JetBrains Mono"/>
                <a:cs typeface="JetBrains Mono"/>
                <a:sym typeface="JetBrains Mono"/>
              </a:rPr>
              <a:t>// 'Int' type is inferred</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None/>
            </a:pPr>
            <a:r>
              <a:rPr lang="en" sz="1100">
                <a:solidFill>
                  <a:srgbClr val="37474F"/>
                </a:solidFill>
                <a:latin typeface="JetBrains Mono"/>
                <a:ea typeface="JetBrains Mono"/>
                <a:cs typeface="JetBrains Mono"/>
                <a:sym typeface="JetBrains Mono"/>
              </a:rPr>
              <a:t>b = a 			</a:t>
            </a:r>
            <a:r>
              <a:rPr lang="en" sz="1100">
                <a:solidFill>
                  <a:srgbClr val="388E3C"/>
                </a:solidFill>
                <a:latin typeface="JetBrains Mono"/>
                <a:ea typeface="JetBrains Mono"/>
                <a:cs typeface="JetBrains Mono"/>
                <a:sym typeface="JetBrains Mono"/>
              </a:rPr>
              <a:t>// Reassigning to 'var' is okay</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None/>
            </a:pPr>
            <a:r>
              <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None/>
            </a:pP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c: Int		</a:t>
            </a:r>
            <a:r>
              <a:rPr lang="en" sz="1100">
                <a:solidFill>
                  <a:srgbClr val="388E3C"/>
                </a:solidFill>
                <a:latin typeface="JetBrains Mono"/>
                <a:ea typeface="JetBrains Mono"/>
                <a:cs typeface="JetBrains Mono"/>
                <a:sym typeface="JetBrains Mono"/>
              </a:rPr>
              <a:t>// Type required when no initializer is provided</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None/>
            </a:pPr>
            <a:r>
              <a:rPr lang="en" sz="1100">
                <a:solidFill>
                  <a:srgbClr val="37474F"/>
                </a:solidFill>
                <a:latin typeface="JetBrains Mono"/>
                <a:ea typeface="JetBrains Mono"/>
                <a:cs typeface="JetBrains Mono"/>
                <a:sym typeface="JetBrains Mono"/>
              </a:rPr>
              <a:t>c = 3			</a:t>
            </a:r>
            <a:r>
              <a:rPr lang="en" sz="1100">
                <a:solidFill>
                  <a:srgbClr val="388E3C"/>
                </a:solidFill>
                <a:latin typeface="JetBrains Mono"/>
                <a:ea typeface="JetBrains Mono"/>
                <a:cs typeface="JetBrains Mono"/>
                <a:sym typeface="JetBrains Mono"/>
              </a:rPr>
              <a:t>// Deferred assignment</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None/>
            </a:pPr>
            <a:r>
              <a:rPr lang="en" sz="1100">
                <a:solidFill>
                  <a:srgbClr val="37474F"/>
                </a:solidFill>
                <a:latin typeface="JetBrains Mono"/>
                <a:ea typeface="JetBrains Mono"/>
                <a:cs typeface="JetBrains Mono"/>
                <a:sym typeface="JetBrains Mono"/>
              </a:rPr>
              <a:t>a = 4			</a:t>
            </a:r>
            <a:r>
              <a:rPr lang="en" sz="1100">
                <a:solidFill>
                  <a:srgbClr val="388E3C"/>
                </a:solidFill>
                <a:latin typeface="JetBrains Mono"/>
                <a:ea typeface="JetBrains Mono"/>
                <a:cs typeface="JetBrains Mono"/>
                <a:sym typeface="JetBrains Mono"/>
              </a:rPr>
              <a:t>// Error: </a:t>
            </a:r>
            <a:r>
              <a:rPr lang="en" sz="1100">
                <a:solidFill>
                  <a:srgbClr val="C53929"/>
                </a:solidFill>
                <a:latin typeface="JetBrains Mono"/>
                <a:ea typeface="JetBrains Mono"/>
                <a:cs typeface="JetBrains Mono"/>
                <a:sym typeface="JetBrains Mono"/>
              </a:rPr>
              <a:t>Val cannot be reassigned</a:t>
            </a:r>
            <a:endParaRPr>
              <a:solidFill>
                <a:srgbClr val="3F51B5"/>
              </a:solidFill>
              <a:latin typeface="JetBrains Mono"/>
              <a:ea typeface="JetBrains Mono"/>
              <a:cs typeface="JetBrains Mono"/>
              <a:sym typeface="JetBrains Mono"/>
            </a:endParaRPr>
          </a:p>
          <a:p>
            <a:pPr indent="0" lvl="0" marL="0" rtl="0" algn="l">
              <a:lnSpc>
                <a:spcPct val="115000"/>
              </a:lnSpc>
              <a:spcBef>
                <a:spcPts val="200"/>
              </a:spcBef>
              <a:spcAft>
                <a:spcPts val="0"/>
              </a:spcAft>
              <a:buNone/>
            </a:pPr>
            <a:r>
              <a:t/>
            </a:r>
            <a:endParaRPr sz="1100"/>
          </a:p>
          <a:p>
            <a:pPr indent="0" lvl="0" marL="0" rtl="0" algn="l">
              <a:lnSpc>
                <a:spcPct val="115000"/>
              </a:lnSpc>
              <a:spcBef>
                <a:spcPts val="200"/>
              </a:spcBef>
              <a:spcAft>
                <a:spcPts val="0"/>
              </a:spcAft>
              <a:buClr>
                <a:schemeClr val="dk1"/>
              </a:buClr>
              <a:buSzPts val="1800"/>
              <a:buFont typeface="Arial"/>
              <a:buNone/>
            </a:pPr>
            <a:r>
              <a:t/>
            </a:r>
            <a:endParaRPr/>
          </a:p>
          <a:p>
            <a:pPr indent="0" lvl="0" marL="0" rtl="0" algn="l">
              <a:lnSpc>
                <a:spcPct val="115000"/>
              </a:lnSpc>
              <a:spcBef>
                <a:spcPts val="200"/>
              </a:spcBef>
              <a:spcAft>
                <a:spcPts val="0"/>
              </a:spcAft>
              <a:buNone/>
            </a:pPr>
            <a:r>
              <a:t/>
            </a:r>
            <a:endParaRPr/>
          </a:p>
          <a:p>
            <a:pPr indent="0" lvl="0" marL="0" rtl="0" algn="l">
              <a:lnSpc>
                <a:spcPct val="115000"/>
              </a:lnSpc>
              <a:spcBef>
                <a:spcPts val="200"/>
              </a:spcBef>
              <a:spcAft>
                <a:spcPts val="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Variables</a:t>
            </a:r>
            <a:endParaRPr/>
          </a:p>
        </p:txBody>
      </p:sp>
      <p:sp>
        <p:nvSpPr>
          <p:cNvPr id="91" name="Google Shape;91;p17"/>
          <p:cNvSpPr txBox="1"/>
          <p:nvPr>
            <p:ph idx="1" type="body"/>
          </p:nvPr>
        </p:nvSpPr>
        <p:spPr>
          <a:xfrm>
            <a:off x="292600" y="1335026"/>
            <a:ext cx="8419800" cy="30660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a:solidFill>
                  <a:srgbClr val="3F51B5"/>
                </a:solidFill>
                <a:latin typeface="JetBrains Mono"/>
                <a:ea typeface="JetBrains Mono"/>
                <a:cs typeface="JetBrains Mono"/>
                <a:sym typeface="JetBrains Mono"/>
              </a:rPr>
              <a:t>const val</a:t>
            </a:r>
            <a:r>
              <a:rPr lang="en">
                <a:latin typeface="JetBrains Mono"/>
                <a:ea typeface="JetBrains Mono"/>
                <a:cs typeface="JetBrains Mono"/>
                <a:sym typeface="JetBrains Mono"/>
              </a:rPr>
              <a:t>/</a:t>
            </a:r>
            <a:r>
              <a:rPr lang="en">
                <a:solidFill>
                  <a:srgbClr val="3F51B5"/>
                </a:solidFill>
                <a:latin typeface="JetBrains Mono"/>
                <a:ea typeface="JetBrains Mono"/>
                <a:cs typeface="JetBrains Mono"/>
                <a:sym typeface="JetBrains Mono"/>
              </a:rPr>
              <a:t>val</a:t>
            </a:r>
            <a:r>
              <a:rPr lang="en">
                <a:solidFill>
                  <a:srgbClr val="37474F"/>
                </a:solidFill>
                <a:latin typeface="JetBrains Mono"/>
                <a:ea typeface="JetBrains Mono"/>
                <a:cs typeface="JetBrains Mono"/>
                <a:sym typeface="JetBrains Mono"/>
              </a:rPr>
              <a:t> myValue: Type = someValue</a:t>
            </a:r>
            <a:endParaRPr/>
          </a:p>
          <a:p>
            <a:pPr indent="-317500" lvl="0" marL="457200" rtl="0" algn="l">
              <a:lnSpc>
                <a:spcPct val="115000"/>
              </a:lnSpc>
              <a:spcBef>
                <a:spcPts val="600"/>
              </a:spcBef>
              <a:spcAft>
                <a:spcPts val="0"/>
              </a:spcAft>
              <a:buSzPts val="1400"/>
              <a:buChar char="●"/>
            </a:pPr>
            <a:r>
              <a:rPr lang="en">
                <a:solidFill>
                  <a:srgbClr val="3F51B5"/>
                </a:solidFill>
                <a:latin typeface="JetBrains Mono"/>
                <a:ea typeface="JetBrains Mono"/>
                <a:cs typeface="JetBrains Mono"/>
                <a:sym typeface="JetBrains Mono"/>
              </a:rPr>
              <a:t>const val</a:t>
            </a:r>
            <a:r>
              <a:rPr lang="en"/>
              <a:t> - compile-time const value</a:t>
            </a:r>
            <a:endParaRPr/>
          </a:p>
          <a:p>
            <a:pPr indent="-317500" lvl="0" marL="457200" rtl="0" algn="l">
              <a:lnSpc>
                <a:spcPct val="115000"/>
              </a:lnSpc>
              <a:spcBef>
                <a:spcPts val="600"/>
              </a:spcBef>
              <a:spcAft>
                <a:spcPts val="0"/>
              </a:spcAft>
              <a:buSzPts val="1400"/>
              <a:buChar char="●"/>
            </a:pPr>
            <a:r>
              <a:rPr lang="en">
                <a:solidFill>
                  <a:srgbClr val="3F51B5"/>
                </a:solidFill>
                <a:latin typeface="JetBrains Mono"/>
                <a:ea typeface="JetBrains Mono"/>
                <a:cs typeface="JetBrains Mono"/>
                <a:sym typeface="JetBrains Mono"/>
              </a:rPr>
              <a:t>val</a:t>
            </a:r>
            <a:r>
              <a:rPr lang="en"/>
              <a:t> - immutable value</a:t>
            </a:r>
            <a:endParaRPr/>
          </a:p>
          <a:p>
            <a:pPr indent="-317500" lvl="0" marL="457200" rtl="0" algn="l">
              <a:lnSpc>
                <a:spcPct val="115000"/>
              </a:lnSpc>
              <a:spcBef>
                <a:spcPts val="600"/>
              </a:spcBef>
              <a:spcAft>
                <a:spcPts val="0"/>
              </a:spcAft>
              <a:buSzPts val="1400"/>
              <a:buChar char="●"/>
            </a:pPr>
            <a:r>
              <a:rPr lang="en"/>
              <a:t>for </a:t>
            </a:r>
            <a:r>
              <a:rPr lang="en">
                <a:solidFill>
                  <a:srgbClr val="3F51B5"/>
                </a:solidFill>
                <a:latin typeface="JetBrains Mono"/>
                <a:ea typeface="JetBrains Mono"/>
                <a:cs typeface="JetBrains Mono"/>
                <a:sym typeface="JetBrains Mono"/>
              </a:rPr>
              <a:t>const val </a:t>
            </a:r>
            <a:r>
              <a:rPr lang="en"/>
              <a:t>use uppercase for naming</a:t>
            </a:r>
            <a:endParaRPr/>
          </a:p>
          <a:p>
            <a:pPr indent="0" lvl="0" marL="457200" rtl="0" algn="l">
              <a:spcBef>
                <a:spcPts val="600"/>
              </a:spcBef>
              <a:spcAft>
                <a:spcPts val="0"/>
              </a:spcAft>
              <a:buNone/>
            </a:pPr>
            <a:r>
              <a:t/>
            </a:r>
            <a:endParaRPr/>
          </a:p>
          <a:p>
            <a:pPr indent="0" lvl="0" marL="0" rtl="0" algn="l">
              <a:spcBef>
                <a:spcPts val="600"/>
              </a:spcBef>
              <a:spcAft>
                <a:spcPts val="0"/>
              </a:spcAft>
              <a:buNone/>
            </a:pPr>
            <a:r>
              <a:rPr lang="en">
                <a:solidFill>
                  <a:srgbClr val="3F51B5"/>
                </a:solidFill>
                <a:latin typeface="JetBrains Mono"/>
                <a:ea typeface="JetBrains Mono"/>
                <a:cs typeface="JetBrains Mono"/>
                <a:sym typeface="JetBrains Mono"/>
              </a:rPr>
              <a:t>const val</a:t>
            </a:r>
            <a:r>
              <a:rPr lang="en">
                <a:solidFill>
                  <a:srgbClr val="37474F"/>
                </a:solidFill>
                <a:latin typeface="JetBrains Mono"/>
                <a:ea typeface="JetBrains Mono"/>
                <a:cs typeface="JetBrains Mono"/>
                <a:sym typeface="JetBrains Mono"/>
              </a:rPr>
              <a:t> </a:t>
            </a:r>
            <a:r>
              <a:rPr b="1" lang="en">
                <a:solidFill>
                  <a:srgbClr val="660E7A"/>
                </a:solidFill>
                <a:highlight>
                  <a:schemeClr val="lt1"/>
                </a:highlight>
                <a:latin typeface="JetBrains Mono"/>
                <a:ea typeface="JetBrains Mono"/>
                <a:cs typeface="JetBrains Mono"/>
                <a:sym typeface="JetBrains Mono"/>
              </a:rPr>
              <a:t>NAME</a:t>
            </a:r>
            <a:r>
              <a:rPr lang="en">
                <a:solidFill>
                  <a:srgbClr val="37474F"/>
                </a:solidFill>
                <a:latin typeface="JetBrains Mono"/>
                <a:ea typeface="JetBrains Mono"/>
                <a:cs typeface="JetBrains Mono"/>
                <a:sym typeface="JetBrains Mono"/>
              </a:rPr>
              <a:t> = </a:t>
            </a:r>
            <a:r>
              <a:rPr b="1" lang="en">
                <a:solidFill>
                  <a:srgbClr val="008000"/>
                </a:solidFill>
                <a:highlight>
                  <a:schemeClr val="lt1"/>
                </a:highlight>
                <a:latin typeface="JetBrains Mono"/>
                <a:ea typeface="JetBrains Mono"/>
                <a:cs typeface="JetBrains Mono"/>
                <a:sym typeface="JetBrains Mono"/>
              </a:rPr>
              <a:t>"Kotlin"</a:t>
            </a:r>
            <a:r>
              <a:rPr lang="en">
                <a:solidFill>
                  <a:srgbClr val="37474F"/>
                </a:solidFill>
                <a:latin typeface="JetBrains Mono"/>
                <a:ea typeface="JetBrains Mono"/>
                <a:cs typeface="JetBrains Mono"/>
                <a:sym typeface="JetBrains Mono"/>
              </a:rPr>
              <a:t>	</a:t>
            </a:r>
            <a:r>
              <a:rPr lang="en">
                <a:solidFill>
                  <a:srgbClr val="388E3C"/>
                </a:solidFill>
                <a:latin typeface="JetBrains Mono"/>
                <a:ea typeface="JetBrains Mono"/>
                <a:cs typeface="JetBrains Mono"/>
                <a:sym typeface="JetBrains Mono"/>
              </a:rPr>
              <a:t>// can be calculated at compile-time</a:t>
            </a:r>
            <a:endParaRPr>
              <a:solidFill>
                <a:srgbClr val="388E3C"/>
              </a:solidFill>
              <a:latin typeface="JetBrains Mono"/>
              <a:ea typeface="JetBrains Mono"/>
              <a:cs typeface="JetBrains Mono"/>
              <a:sym typeface="JetBrains Mono"/>
            </a:endParaRPr>
          </a:p>
          <a:p>
            <a:pPr indent="0" lvl="0" marL="0" rtl="0" algn="l">
              <a:spcBef>
                <a:spcPts val="600"/>
              </a:spcBef>
              <a:spcAft>
                <a:spcPts val="600"/>
              </a:spcAft>
              <a:buNone/>
            </a:pPr>
            <a:r>
              <a:rPr lang="en">
                <a:solidFill>
                  <a:srgbClr val="3F51B5"/>
                </a:solidFill>
                <a:latin typeface="JetBrains Mono"/>
                <a:ea typeface="JetBrains Mono"/>
                <a:cs typeface="JetBrains Mono"/>
                <a:sym typeface="JetBrains Mono"/>
              </a:rPr>
              <a:t>val</a:t>
            </a:r>
            <a:r>
              <a:rPr lang="en">
                <a:solidFill>
                  <a:srgbClr val="37474F"/>
                </a:solidFill>
                <a:latin typeface="JetBrains Mono"/>
                <a:ea typeface="JetBrains Mono"/>
                <a:cs typeface="JetBrains Mono"/>
                <a:sym typeface="JetBrains Mono"/>
              </a:rPr>
              <a:t> nameLowered = </a:t>
            </a:r>
            <a:r>
              <a:rPr b="1" lang="en">
                <a:solidFill>
                  <a:srgbClr val="660E7A"/>
                </a:solidFill>
                <a:highlight>
                  <a:schemeClr val="lt1"/>
                </a:highlight>
                <a:latin typeface="JetBrains Mono"/>
                <a:ea typeface="JetBrains Mono"/>
                <a:cs typeface="JetBrains Mono"/>
                <a:sym typeface="JetBrains Mono"/>
              </a:rPr>
              <a:t>NAME</a:t>
            </a:r>
            <a:r>
              <a:rPr lang="en">
                <a:highlight>
                  <a:schemeClr val="lt1"/>
                </a:highlight>
                <a:latin typeface="JetBrains Mono"/>
                <a:ea typeface="JetBrains Mono"/>
                <a:cs typeface="JetBrains Mono"/>
                <a:sym typeface="JetBrains Mono"/>
              </a:rPr>
              <a:t>.</a:t>
            </a:r>
            <a:r>
              <a:rPr i="1" lang="en">
                <a:highlight>
                  <a:schemeClr val="lt1"/>
                </a:highlight>
                <a:latin typeface="JetBrains Mono"/>
                <a:ea typeface="JetBrains Mono"/>
                <a:cs typeface="JetBrains Mono"/>
                <a:sym typeface="JetBrains Mono"/>
              </a:rPr>
              <a:t>lowercase</a:t>
            </a:r>
            <a:r>
              <a:rPr lang="en">
                <a:highlight>
                  <a:schemeClr val="lt1"/>
                </a:highlight>
                <a:latin typeface="JetBrains Mono"/>
                <a:ea typeface="JetBrains Mono"/>
                <a:cs typeface="JetBrains Mono"/>
                <a:sym typeface="JetBrains Mono"/>
              </a:rPr>
              <a:t>()</a:t>
            </a:r>
            <a:r>
              <a:rPr lang="en">
                <a:solidFill>
                  <a:srgbClr val="37474F"/>
                </a:solidFill>
                <a:latin typeface="JetBrains Mono"/>
                <a:ea typeface="JetBrains Mono"/>
                <a:cs typeface="JetBrains Mono"/>
                <a:sym typeface="JetBrains Mono"/>
              </a:rPr>
              <a:t>	 </a:t>
            </a:r>
            <a:r>
              <a:rPr lang="en">
                <a:solidFill>
                  <a:srgbClr val="388E3C"/>
                </a:solidFill>
                <a:latin typeface="JetBrains Mono"/>
                <a:ea typeface="JetBrains Mono"/>
                <a:cs typeface="JetBrains Mono"/>
                <a:sym typeface="JetBrains Mono"/>
              </a:rPr>
              <a:t>// cannot be calculated at compile-time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292608" y="292608"/>
            <a:ext cx="85038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2800"/>
              <a:buNone/>
            </a:pPr>
            <a:r>
              <a:rPr lang="en"/>
              <a:t>Functions</a:t>
            </a:r>
            <a:endParaRPr/>
          </a:p>
        </p:txBody>
      </p:sp>
      <p:sp>
        <p:nvSpPr>
          <p:cNvPr id="97" name="Google Shape;97;p18"/>
          <p:cNvSpPr txBox="1"/>
          <p:nvPr>
            <p:ph idx="4294967295" type="body"/>
          </p:nvPr>
        </p:nvSpPr>
        <p:spPr>
          <a:xfrm>
            <a:off x="292608" y="1335024"/>
            <a:ext cx="5179500" cy="342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sz="1100">
                <a:solidFill>
                  <a:srgbClr val="3F51B5"/>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sum(a: Int, b: Int): Int {</a:t>
            </a:r>
            <a:endParaRPr sz="1100">
              <a:solidFill>
                <a:srgbClr val="37474F"/>
              </a:solidFill>
              <a:latin typeface="JetBrains Mono"/>
              <a:ea typeface="JetBrains Mono"/>
              <a:cs typeface="JetBrains Mono"/>
              <a:sym typeface="JetBrains Mono"/>
            </a:endParaRPr>
          </a:p>
          <a:p>
            <a:pPr indent="0" lvl="0" marL="0" marR="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return</a:t>
            </a:r>
            <a:r>
              <a:rPr lang="en" sz="1100">
                <a:solidFill>
                  <a:srgbClr val="37474F"/>
                </a:solidFill>
                <a:latin typeface="JetBrains Mono"/>
                <a:ea typeface="JetBrains Mono"/>
                <a:cs typeface="JetBrains Mono"/>
                <a:sym typeface="JetBrains Mono"/>
              </a:rPr>
              <a:t> a + b</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mul(a: Int, b: Int) = a * b</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t/>
            </a:r>
            <a:endParaRPr sz="1100">
              <a:solidFill>
                <a:srgbClr val="3F51B5"/>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printMul(a: Int, b: Int): Unit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println(mul(a, b))</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printMul1(a: Int = 1, b: Int)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println(mul(a, b))</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100"/>
              <a:buFont typeface="Arial"/>
              <a:buNone/>
            </a:pPr>
            <a:r>
              <a:rPr lang="en" sz="1100">
                <a:solidFill>
                  <a:srgbClr val="3F51B5"/>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printMul2(a: Int, b: Int = 1) = println(mul(a, b))</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200"/>
              </a:spcAft>
              <a:buSzPts val="1800"/>
              <a:buNone/>
            </a:pPr>
            <a:r>
              <a:t/>
            </a:r>
            <a:endParaRPr sz="1100">
              <a:solidFill>
                <a:srgbClr val="37474F"/>
              </a:solidFill>
              <a:latin typeface="JetBrains Mono"/>
              <a:ea typeface="JetBrains Mono"/>
              <a:cs typeface="JetBrains Mono"/>
              <a:sym typeface="JetBrains Mono"/>
            </a:endParaRPr>
          </a:p>
        </p:txBody>
      </p:sp>
      <p:sp>
        <p:nvSpPr>
          <p:cNvPr id="98" name="Google Shape;98;p18"/>
          <p:cNvSpPr txBox="1"/>
          <p:nvPr>
            <p:ph idx="4294967295" type="body"/>
          </p:nvPr>
        </p:nvSpPr>
        <p:spPr>
          <a:xfrm>
            <a:off x="5731950" y="1335024"/>
            <a:ext cx="2940300" cy="293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sz="1100"/>
              <a:t>Single expression function.</a:t>
            </a:r>
            <a:endParaRPr sz="1100"/>
          </a:p>
          <a:p>
            <a:pPr indent="0" lvl="0" marL="0" rtl="0" algn="l">
              <a:lnSpc>
                <a:spcPct val="115000"/>
              </a:lnSpc>
              <a:spcBef>
                <a:spcPts val="600"/>
              </a:spcBef>
              <a:spcAft>
                <a:spcPts val="0"/>
              </a:spcAft>
              <a:buSzPts val="1800"/>
              <a:buNone/>
            </a:pPr>
            <a:r>
              <a:rPr lang="en" sz="1100">
                <a:solidFill>
                  <a:srgbClr val="37474F"/>
                </a:solidFill>
                <a:latin typeface="JetBrains Mono"/>
                <a:ea typeface="JetBrains Mono"/>
                <a:cs typeface="JetBrains Mono"/>
                <a:sym typeface="JetBrains Mono"/>
              </a:rPr>
              <a:t>Unit </a:t>
            </a:r>
            <a:r>
              <a:rPr lang="en" sz="1100"/>
              <a:t>means that the </a:t>
            </a:r>
            <a:r>
              <a:rPr lang="en" sz="1100"/>
              <a:t>function </a:t>
            </a:r>
            <a:r>
              <a:rPr lang="en" sz="1100"/>
              <a:t>does not return anything meaningful.</a:t>
            </a:r>
            <a:endParaRPr sz="1100"/>
          </a:p>
          <a:p>
            <a:pPr indent="0" lvl="0" marL="0" rtl="0" algn="l">
              <a:lnSpc>
                <a:spcPct val="115000"/>
              </a:lnSpc>
              <a:spcBef>
                <a:spcPts val="600"/>
              </a:spcBef>
              <a:spcAft>
                <a:spcPts val="0"/>
              </a:spcAft>
              <a:buSzPts val="1800"/>
              <a:buNone/>
            </a:pPr>
            <a:r>
              <a:rPr lang="en" sz="1100"/>
              <a:t>It can be omitted.</a:t>
            </a:r>
            <a:endParaRPr sz="1100"/>
          </a:p>
          <a:p>
            <a:pPr indent="0" lvl="0" marL="0" rtl="0" algn="l">
              <a:lnSpc>
                <a:spcPct val="115000"/>
              </a:lnSpc>
              <a:spcBef>
                <a:spcPts val="600"/>
              </a:spcBef>
              <a:spcAft>
                <a:spcPts val="600"/>
              </a:spcAft>
              <a:buSzPts val="1800"/>
              <a:buNone/>
            </a:pPr>
            <a:r>
              <a:rPr lang="en" sz="1100"/>
              <a:t>Arguments can have </a:t>
            </a:r>
            <a:r>
              <a:rPr b="1" lang="en" sz="1100"/>
              <a:t>default</a:t>
            </a:r>
            <a:r>
              <a:rPr lang="en" sz="1100"/>
              <a:t> </a:t>
            </a:r>
            <a:r>
              <a:rPr lang="en" sz="1100"/>
              <a:t>values</a:t>
            </a:r>
            <a:r>
              <a:rPr lang="en" sz="1100"/>
              <a:t>.</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andard White Theme">
  <a:themeElements>
    <a:clrScheme name="Simple Light">
      <a:dk1>
        <a:srgbClr val="000000"/>
      </a:dk1>
      <a:lt1>
        <a:srgbClr val="FFFFFF"/>
      </a:lt1>
      <a:dk2>
        <a:srgbClr val="27282C"/>
      </a:dk2>
      <a:lt2>
        <a:srgbClr val="000000"/>
      </a:lt2>
      <a:accent1>
        <a:srgbClr val="28B8A0"/>
      </a:accent1>
      <a:accent2>
        <a:srgbClr val="FC801D"/>
      </a:accent2>
      <a:accent3>
        <a:srgbClr val="FF318C"/>
      </a:accent3>
      <a:accent4>
        <a:srgbClr val="6B57FF"/>
      </a:accent4>
      <a:accent5>
        <a:srgbClr val="087CFA"/>
      </a:accent5>
      <a:accent6>
        <a:srgbClr val="000000"/>
      </a:accent6>
      <a:hlink>
        <a:srgbClr val="FF31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